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1681" r:id="rId2"/>
    <p:sldId id="1699" r:id="rId3"/>
    <p:sldId id="1700" r:id="rId4"/>
    <p:sldId id="1465" r:id="rId5"/>
    <p:sldId id="1692" r:id="rId6"/>
    <p:sldId id="1257" r:id="rId7"/>
    <p:sldId id="1693" r:id="rId8"/>
    <p:sldId id="1694" r:id="rId9"/>
    <p:sldId id="1712" r:id="rId10"/>
    <p:sldId id="1638" r:id="rId11"/>
    <p:sldId id="1701" r:id="rId12"/>
    <p:sldId id="1711" r:id="rId13"/>
    <p:sldId id="1702" r:id="rId14"/>
    <p:sldId id="1708" r:id="rId15"/>
    <p:sldId id="1709" r:id="rId16"/>
    <p:sldId id="1691" r:id="rId17"/>
    <p:sldId id="1683" r:id="rId18"/>
    <p:sldId id="1629" r:id="rId19"/>
    <p:sldId id="1568" r:id="rId20"/>
    <p:sldId id="1637" r:id="rId21"/>
    <p:sldId id="1170" r:id="rId22"/>
    <p:sldId id="1679" r:id="rId23"/>
    <p:sldId id="1572" r:id="rId24"/>
    <p:sldId id="419" r:id="rId25"/>
    <p:sldId id="1065" r:id="rId26"/>
    <p:sldId id="659" r:id="rId27"/>
  </p:sldIdLst>
  <p:sldSz cx="10728325" cy="6034088"/>
  <p:notesSz cx="6797675" cy="9926638"/>
  <p:defaultTextStyle>
    <a:defPPr>
      <a:defRPr lang="de-DE"/>
    </a:defPPr>
    <a:lvl1pPr marL="0" algn="l" defTabSz="804581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290" algn="l" defTabSz="804581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581" algn="l" defTabSz="804581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871" algn="l" defTabSz="804581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9161" algn="l" defTabSz="804581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451" algn="l" defTabSz="804581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742" algn="l" defTabSz="804581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6032" algn="l" defTabSz="804581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8322" algn="l" defTabSz="804581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470" userDrawn="1">
          <p15:clr>
            <a:srgbClr val="A4A3A4"/>
          </p15:clr>
        </p15:guide>
        <p15:guide id="2" pos="3312" userDrawn="1">
          <p15:clr>
            <a:srgbClr val="A4A3A4"/>
          </p15:clr>
        </p15:guide>
        <p15:guide id="3" pos="4604" userDrawn="1">
          <p15:clr>
            <a:srgbClr val="A4A3A4"/>
          </p15:clr>
        </p15:guide>
        <p15:guide id="4" pos="5828" userDrawn="1">
          <p15:clr>
            <a:srgbClr val="A4A3A4"/>
          </p15:clr>
        </p15:guide>
        <p15:guide id="5" pos="6532" userDrawn="1">
          <p15:clr>
            <a:srgbClr val="A4A3A4"/>
          </p15:clr>
        </p15:guide>
        <p15:guide id="6" pos="1837" userDrawn="1">
          <p15:clr>
            <a:srgbClr val="A4A3A4"/>
          </p15:clr>
        </p15:guide>
        <p15:guide id="7" pos="1701" userDrawn="1">
          <p15:clr>
            <a:srgbClr val="A4A3A4"/>
          </p15:clr>
        </p15:guide>
        <p15:guide id="8" pos="228" userDrawn="1">
          <p15:clr>
            <a:srgbClr val="A4A3A4"/>
          </p15:clr>
        </p15:guide>
        <p15:guide id="10" orient="horz" pos="222" userDrawn="1">
          <p15:clr>
            <a:srgbClr val="A4A3A4"/>
          </p15:clr>
        </p15:guide>
        <p15:guide id="11" orient="horz" pos="3488" userDrawn="1">
          <p15:clr>
            <a:srgbClr val="A4A3A4"/>
          </p15:clr>
        </p15:guide>
        <p15:guide id="12" orient="horz" pos="903" userDrawn="1">
          <p15:clr>
            <a:srgbClr val="A4A3A4"/>
          </p15:clr>
        </p15:guide>
        <p15:guide id="13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1D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C503F8-20D6-4876-A84D-C33F36056AD7}" v="48" dt="2022-05-10T05:04:44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82491" autoAdjust="0"/>
  </p:normalViewPr>
  <p:slideViewPr>
    <p:cSldViewPr showGuides="1">
      <p:cViewPr>
        <p:scale>
          <a:sx n="98" d="100"/>
          <a:sy n="98" d="100"/>
        </p:scale>
        <p:origin x="39" y="123"/>
      </p:cViewPr>
      <p:guideLst>
        <p:guide pos="3470"/>
        <p:guide pos="3312"/>
        <p:guide pos="4604"/>
        <p:guide pos="5828"/>
        <p:guide pos="6532"/>
        <p:guide pos="1837"/>
        <p:guide pos="1701"/>
        <p:guide pos="228"/>
        <p:guide orient="horz" pos="222"/>
        <p:guide orient="horz" pos="3488"/>
        <p:guide orient="horz" pos="903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98"/>
    </p:cViewPr>
  </p:sorterViewPr>
  <p:notesViewPr>
    <p:cSldViewPr showGuides="1">
      <p:cViewPr varScale="1">
        <p:scale>
          <a:sx n="112" d="100"/>
          <a:sy n="112" d="100"/>
        </p:scale>
        <p:origin x="4134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ckard von schwerin" userId="61d0ee21fb084e7c" providerId="LiveId" clId="{B7C503F8-20D6-4876-A84D-C33F36056AD7}"/>
    <pc:docChg chg="undo custSel addSld delSld modSld sldOrd">
      <pc:chgData name="eckard von schwerin" userId="61d0ee21fb084e7c" providerId="LiveId" clId="{B7C503F8-20D6-4876-A84D-C33F36056AD7}" dt="2022-05-10T06:07:27.821" v="782" actId="2696"/>
      <pc:docMkLst>
        <pc:docMk/>
      </pc:docMkLst>
      <pc:sldChg chg="del">
        <pc:chgData name="eckard von schwerin" userId="61d0ee21fb084e7c" providerId="LiveId" clId="{B7C503F8-20D6-4876-A84D-C33F36056AD7}" dt="2022-05-10T04:04:28.358" v="0" actId="2696"/>
        <pc:sldMkLst>
          <pc:docMk/>
          <pc:sldMk cId="1094565800" sldId="382"/>
        </pc:sldMkLst>
      </pc:sldChg>
      <pc:sldChg chg="delSp modSp add del mod">
        <pc:chgData name="eckard von schwerin" userId="61d0ee21fb084e7c" providerId="LiveId" clId="{B7C503F8-20D6-4876-A84D-C33F36056AD7}" dt="2022-05-10T04:13:12.677" v="226" actId="2696"/>
        <pc:sldMkLst>
          <pc:docMk/>
          <pc:sldMk cId="3055825538" sldId="393"/>
        </pc:sldMkLst>
        <pc:spChg chg="mod">
          <ac:chgData name="eckard von schwerin" userId="61d0ee21fb084e7c" providerId="LiveId" clId="{B7C503F8-20D6-4876-A84D-C33F36056AD7}" dt="2022-05-10T04:10:08.816" v="1"/>
          <ac:spMkLst>
            <pc:docMk/>
            <pc:sldMk cId="3055825538" sldId="393"/>
            <ac:spMk id="5" creationId="{DFB58B9B-F247-4A7E-82BF-C12EE9C3FC27}"/>
          </ac:spMkLst>
        </pc:spChg>
        <pc:spChg chg="mod">
          <ac:chgData name="eckard von schwerin" userId="61d0ee21fb084e7c" providerId="LiveId" clId="{B7C503F8-20D6-4876-A84D-C33F36056AD7}" dt="2022-05-10T04:10:08.816" v="1"/>
          <ac:spMkLst>
            <pc:docMk/>
            <pc:sldMk cId="3055825538" sldId="393"/>
            <ac:spMk id="6" creationId="{0CD51CFE-8ABE-46A2-920A-AE242B920211}"/>
          </ac:spMkLst>
        </pc:spChg>
        <pc:picChg chg="del">
          <ac:chgData name="eckard von schwerin" userId="61d0ee21fb084e7c" providerId="LiveId" clId="{B7C503F8-20D6-4876-A84D-C33F36056AD7}" dt="2022-05-10T04:10:36.951" v="3" actId="478"/>
          <ac:picMkLst>
            <pc:docMk/>
            <pc:sldMk cId="3055825538" sldId="393"/>
            <ac:picMk id="22" creationId="{80028132-D7F2-40D3-83FD-CF36E139FC07}"/>
          </ac:picMkLst>
        </pc:picChg>
      </pc:sldChg>
      <pc:sldChg chg="modSp mod">
        <pc:chgData name="eckard von schwerin" userId="61d0ee21fb084e7c" providerId="LiveId" clId="{B7C503F8-20D6-4876-A84D-C33F36056AD7}" dt="2022-05-10T05:02:51.777" v="659" actId="20577"/>
        <pc:sldMkLst>
          <pc:docMk/>
          <pc:sldMk cId="1620074029" sldId="1170"/>
        </pc:sldMkLst>
        <pc:spChg chg="mod">
          <ac:chgData name="eckard von schwerin" userId="61d0ee21fb084e7c" providerId="LiveId" clId="{B7C503F8-20D6-4876-A84D-C33F36056AD7}" dt="2022-05-10T05:02:51.777" v="659" actId="20577"/>
          <ac:spMkLst>
            <pc:docMk/>
            <pc:sldMk cId="1620074029" sldId="1170"/>
            <ac:spMk id="7" creationId="{C4B4E370-D6B9-4E2E-9C42-EFF28871CAD0}"/>
          </ac:spMkLst>
        </pc:spChg>
      </pc:sldChg>
      <pc:sldChg chg="addSp delSp modSp add del mod">
        <pc:chgData name="eckard von schwerin" userId="61d0ee21fb084e7c" providerId="LiveId" clId="{B7C503F8-20D6-4876-A84D-C33F36056AD7}" dt="2022-05-10T06:07:27.821" v="782" actId="2696"/>
        <pc:sldMkLst>
          <pc:docMk/>
          <pc:sldMk cId="4007475651" sldId="1183"/>
        </pc:sldMkLst>
        <pc:spChg chg="mod">
          <ac:chgData name="eckard von schwerin" userId="61d0ee21fb084e7c" providerId="LiveId" clId="{B7C503F8-20D6-4876-A84D-C33F36056AD7}" dt="2022-05-10T04:31:36.499" v="370" actId="255"/>
          <ac:spMkLst>
            <pc:docMk/>
            <pc:sldMk cId="4007475651" sldId="1183"/>
            <ac:spMk id="19" creationId="{4538F8D8-9222-C7CE-9A7F-504F41E0A71F}"/>
          </ac:spMkLst>
        </pc:spChg>
        <pc:spChg chg="add mod">
          <ac:chgData name="eckard von schwerin" userId="61d0ee21fb084e7c" providerId="LiveId" clId="{B7C503F8-20D6-4876-A84D-C33F36056AD7}" dt="2022-05-10T04:56:18.640" v="648" actId="20577"/>
          <ac:spMkLst>
            <pc:docMk/>
            <pc:sldMk cId="4007475651" sldId="1183"/>
            <ac:spMk id="20" creationId="{BB11A4B6-5F01-2FDF-31B9-1EC6DCC7D845}"/>
          </ac:spMkLst>
        </pc:spChg>
        <pc:spChg chg="add mod">
          <ac:chgData name="eckard von schwerin" userId="61d0ee21fb084e7c" providerId="LiveId" clId="{B7C503F8-20D6-4876-A84D-C33F36056AD7}" dt="2022-05-10T04:49:15.507" v="521" actId="1076"/>
          <ac:spMkLst>
            <pc:docMk/>
            <pc:sldMk cId="4007475651" sldId="1183"/>
            <ac:spMk id="21" creationId="{8805244C-CFA7-1EC9-7121-883E1745058B}"/>
          </ac:spMkLst>
        </pc:spChg>
        <pc:spChg chg="add del mod">
          <ac:chgData name="eckard von schwerin" userId="61d0ee21fb084e7c" providerId="LiveId" clId="{B7C503F8-20D6-4876-A84D-C33F36056AD7}" dt="2022-05-10T04:53:09.704" v="608" actId="478"/>
          <ac:spMkLst>
            <pc:docMk/>
            <pc:sldMk cId="4007475651" sldId="1183"/>
            <ac:spMk id="22" creationId="{94C093F8-C9EF-5D17-9D57-B1CA5ADDDCD6}"/>
          </ac:spMkLst>
        </pc:spChg>
        <pc:spChg chg="add mod">
          <ac:chgData name="eckard von schwerin" userId="61d0ee21fb084e7c" providerId="LiveId" clId="{B7C503F8-20D6-4876-A84D-C33F36056AD7}" dt="2022-05-10T04:47:27.366" v="514" actId="1076"/>
          <ac:spMkLst>
            <pc:docMk/>
            <pc:sldMk cId="4007475651" sldId="1183"/>
            <ac:spMk id="23" creationId="{45A85B89-24C2-990B-E439-7C6CCB4A08AE}"/>
          </ac:spMkLst>
        </pc:spChg>
        <pc:spChg chg="add mod ord">
          <ac:chgData name="eckard von schwerin" userId="61d0ee21fb084e7c" providerId="LiveId" clId="{B7C503F8-20D6-4876-A84D-C33F36056AD7}" dt="2022-05-10T04:40:30.514" v="463" actId="167"/>
          <ac:spMkLst>
            <pc:docMk/>
            <pc:sldMk cId="4007475651" sldId="1183"/>
            <ac:spMk id="24" creationId="{E0BDC2AB-A218-F750-9BD8-E81B230F3F49}"/>
          </ac:spMkLst>
        </pc:spChg>
        <pc:spChg chg="add mod ord">
          <ac:chgData name="eckard von schwerin" userId="61d0ee21fb084e7c" providerId="LiveId" clId="{B7C503F8-20D6-4876-A84D-C33F36056AD7}" dt="2022-05-10T04:49:24.122" v="522" actId="1076"/>
          <ac:spMkLst>
            <pc:docMk/>
            <pc:sldMk cId="4007475651" sldId="1183"/>
            <ac:spMk id="25" creationId="{3F9B7730-6038-5CE2-AF32-C51D10E54AD8}"/>
          </ac:spMkLst>
        </pc:spChg>
        <pc:spChg chg="add mod">
          <ac:chgData name="eckard von schwerin" userId="61d0ee21fb084e7c" providerId="LiveId" clId="{B7C503F8-20D6-4876-A84D-C33F36056AD7}" dt="2022-05-10T04:49:34.617" v="523" actId="1076"/>
          <ac:spMkLst>
            <pc:docMk/>
            <pc:sldMk cId="4007475651" sldId="1183"/>
            <ac:spMk id="26" creationId="{32C9A17C-20AC-5174-7113-EE775AA4902A}"/>
          </ac:spMkLst>
        </pc:spChg>
        <pc:spChg chg="add mod">
          <ac:chgData name="eckard von schwerin" userId="61d0ee21fb084e7c" providerId="LiveId" clId="{B7C503F8-20D6-4876-A84D-C33F36056AD7}" dt="2022-05-10T04:53:53.780" v="611" actId="688"/>
          <ac:spMkLst>
            <pc:docMk/>
            <pc:sldMk cId="4007475651" sldId="1183"/>
            <ac:spMk id="27" creationId="{B7CDE8B4-9F02-0F01-5C0A-B4F511719090}"/>
          </ac:spMkLst>
        </pc:spChg>
        <pc:spChg chg="add mod ord">
          <ac:chgData name="eckard von schwerin" userId="61d0ee21fb084e7c" providerId="LiveId" clId="{B7C503F8-20D6-4876-A84D-C33F36056AD7}" dt="2022-05-10T04:54:48.180" v="616" actId="167"/>
          <ac:spMkLst>
            <pc:docMk/>
            <pc:sldMk cId="4007475651" sldId="1183"/>
            <ac:spMk id="28" creationId="{E1BB6782-1174-1629-E42E-31C2ADE3F645}"/>
          </ac:spMkLst>
        </pc:spChg>
        <pc:spChg chg="add mod ord">
          <ac:chgData name="eckard von schwerin" userId="61d0ee21fb084e7c" providerId="LiveId" clId="{B7C503F8-20D6-4876-A84D-C33F36056AD7}" dt="2022-05-10T04:54:42.768" v="615" actId="167"/>
          <ac:spMkLst>
            <pc:docMk/>
            <pc:sldMk cId="4007475651" sldId="1183"/>
            <ac:spMk id="29" creationId="{64896EA7-D6AC-2230-37D4-E06B890CC891}"/>
          </ac:spMkLst>
        </pc:spChg>
        <pc:spChg chg="add mod">
          <ac:chgData name="eckard von schwerin" userId="61d0ee21fb084e7c" providerId="LiveId" clId="{B7C503F8-20D6-4876-A84D-C33F36056AD7}" dt="2022-05-10T04:55:19.828" v="619" actId="1076"/>
          <ac:spMkLst>
            <pc:docMk/>
            <pc:sldMk cId="4007475651" sldId="1183"/>
            <ac:spMk id="30" creationId="{C4327D52-CB15-EEC9-A7F4-0C95699D4AC1}"/>
          </ac:spMkLst>
        </pc:spChg>
        <pc:spChg chg="mod">
          <ac:chgData name="eckard von schwerin" userId="61d0ee21fb084e7c" providerId="LiveId" clId="{B7C503F8-20D6-4876-A84D-C33F36056AD7}" dt="2022-05-10T04:44:48.813" v="499" actId="1076"/>
          <ac:spMkLst>
            <pc:docMk/>
            <pc:sldMk cId="4007475651" sldId="1183"/>
            <ac:spMk id="43" creationId="{00000000-0000-0000-0000-000000000000}"/>
          </ac:spMkLst>
        </pc:spChg>
        <pc:spChg chg="del">
          <ac:chgData name="eckard von schwerin" userId="61d0ee21fb084e7c" providerId="LiveId" clId="{B7C503F8-20D6-4876-A84D-C33F36056AD7}" dt="2022-05-10T04:45:04.959" v="501" actId="478"/>
          <ac:spMkLst>
            <pc:docMk/>
            <pc:sldMk cId="4007475651" sldId="1183"/>
            <ac:spMk id="44" creationId="{00000000-0000-0000-0000-000000000000}"/>
          </ac:spMkLst>
        </pc:spChg>
        <pc:spChg chg="mod">
          <ac:chgData name="eckard von schwerin" userId="61d0ee21fb084e7c" providerId="LiveId" clId="{B7C503F8-20D6-4876-A84D-C33F36056AD7}" dt="2022-05-10T04:37:15.305" v="458" actId="255"/>
          <ac:spMkLst>
            <pc:docMk/>
            <pc:sldMk cId="4007475651" sldId="1183"/>
            <ac:spMk id="45" creationId="{00000000-0000-0000-0000-000000000000}"/>
          </ac:spMkLst>
        </pc:spChg>
        <pc:spChg chg="mod">
          <ac:chgData name="eckard von schwerin" userId="61d0ee21fb084e7c" providerId="LiveId" clId="{B7C503F8-20D6-4876-A84D-C33F36056AD7}" dt="2022-05-10T04:49:11.523" v="520" actId="1076"/>
          <ac:spMkLst>
            <pc:docMk/>
            <pc:sldMk cId="4007475651" sldId="1183"/>
            <ac:spMk id="46" creationId="{00000000-0000-0000-0000-000000000000}"/>
          </ac:spMkLst>
        </pc:spChg>
        <pc:spChg chg="del mod">
          <ac:chgData name="eckard von schwerin" userId="61d0ee21fb084e7c" providerId="LiveId" clId="{B7C503F8-20D6-4876-A84D-C33F36056AD7}" dt="2022-05-10T04:33:38.413" v="377" actId="478"/>
          <ac:spMkLst>
            <pc:docMk/>
            <pc:sldMk cId="4007475651" sldId="1183"/>
            <ac:spMk id="47" creationId="{00000000-0000-0000-0000-000000000000}"/>
          </ac:spMkLst>
        </pc:spChg>
        <pc:spChg chg="mod">
          <ac:chgData name="eckard von schwerin" userId="61d0ee21fb084e7c" providerId="LiveId" clId="{B7C503F8-20D6-4876-A84D-C33F36056AD7}" dt="2022-05-10T04:47:23.117" v="513" actId="1076"/>
          <ac:spMkLst>
            <pc:docMk/>
            <pc:sldMk cId="4007475651" sldId="1183"/>
            <ac:spMk id="48" creationId="{00000000-0000-0000-0000-000000000000}"/>
          </ac:spMkLst>
        </pc:spChg>
        <pc:spChg chg="del mod">
          <ac:chgData name="eckard von schwerin" userId="61d0ee21fb084e7c" providerId="LiveId" clId="{B7C503F8-20D6-4876-A84D-C33F36056AD7}" dt="2022-05-10T04:51:42.411" v="536" actId="478"/>
          <ac:spMkLst>
            <pc:docMk/>
            <pc:sldMk cId="4007475651" sldId="1183"/>
            <ac:spMk id="49" creationId="{00000000-0000-0000-0000-000000000000}"/>
          </ac:spMkLst>
        </pc:spChg>
        <pc:spChg chg="del mod">
          <ac:chgData name="eckard von schwerin" userId="61d0ee21fb084e7c" providerId="LiveId" clId="{B7C503F8-20D6-4876-A84D-C33F36056AD7}" dt="2022-05-10T04:37:33.271" v="461" actId="478"/>
          <ac:spMkLst>
            <pc:docMk/>
            <pc:sldMk cId="4007475651" sldId="1183"/>
            <ac:spMk id="50" creationId="{00000000-0000-0000-0000-000000000000}"/>
          </ac:spMkLst>
        </pc:spChg>
        <pc:spChg chg="mod">
          <ac:chgData name="eckard von schwerin" userId="61d0ee21fb084e7c" providerId="LiveId" clId="{B7C503F8-20D6-4876-A84D-C33F36056AD7}" dt="2022-05-10T04:53:45.259" v="610" actId="688"/>
          <ac:spMkLst>
            <pc:docMk/>
            <pc:sldMk cId="4007475651" sldId="1183"/>
            <ac:spMk id="51" creationId="{00000000-0000-0000-0000-000000000000}"/>
          </ac:spMkLst>
        </pc:spChg>
        <pc:spChg chg="mod">
          <ac:chgData name="eckard von schwerin" userId="61d0ee21fb084e7c" providerId="LiveId" clId="{B7C503F8-20D6-4876-A84D-C33F36056AD7}" dt="2022-05-10T04:50:01.997" v="528" actId="14100"/>
          <ac:spMkLst>
            <pc:docMk/>
            <pc:sldMk cId="4007475651" sldId="1183"/>
            <ac:spMk id="52" creationId="{00000000-0000-0000-0000-000000000000}"/>
          </ac:spMkLst>
        </pc:spChg>
        <pc:spChg chg="mod">
          <ac:chgData name="eckard von schwerin" userId="61d0ee21fb084e7c" providerId="LiveId" clId="{B7C503F8-20D6-4876-A84D-C33F36056AD7}" dt="2022-05-10T04:52:34.118" v="606" actId="255"/>
          <ac:spMkLst>
            <pc:docMk/>
            <pc:sldMk cId="4007475651" sldId="1183"/>
            <ac:spMk id="53" creationId="{00000000-0000-0000-0000-000000000000}"/>
          </ac:spMkLst>
        </pc:spChg>
        <pc:picChg chg="mod">
          <ac:chgData name="eckard von schwerin" userId="61d0ee21fb084e7c" providerId="LiveId" clId="{B7C503F8-20D6-4876-A84D-C33F36056AD7}" dt="2022-05-10T04:44:54.067" v="500" actId="1076"/>
          <ac:picMkLst>
            <pc:docMk/>
            <pc:sldMk cId="4007475651" sldId="1183"/>
            <ac:picMk id="54" creationId="{00000000-0000-0000-0000-000000000000}"/>
          </ac:picMkLst>
        </pc:picChg>
      </pc:sldChg>
      <pc:sldChg chg="add">
        <pc:chgData name="eckard von schwerin" userId="61d0ee21fb084e7c" providerId="LiveId" clId="{B7C503F8-20D6-4876-A84D-C33F36056AD7}" dt="2022-05-10T04:16:26.664" v="228"/>
        <pc:sldMkLst>
          <pc:docMk/>
          <pc:sldMk cId="3760575696" sldId="1568"/>
        </pc:sldMkLst>
      </pc:sldChg>
      <pc:sldChg chg="add">
        <pc:chgData name="eckard von schwerin" userId="61d0ee21fb084e7c" providerId="LiveId" clId="{B7C503F8-20D6-4876-A84D-C33F36056AD7}" dt="2022-05-10T04:15:32.544" v="227"/>
        <pc:sldMkLst>
          <pc:docMk/>
          <pc:sldMk cId="2261666977" sldId="1629"/>
        </pc:sldMkLst>
      </pc:sldChg>
      <pc:sldChg chg="add">
        <pc:chgData name="eckard von schwerin" userId="61d0ee21fb084e7c" providerId="LiveId" clId="{B7C503F8-20D6-4876-A84D-C33F36056AD7}" dt="2022-05-10T04:16:26.664" v="228"/>
        <pc:sldMkLst>
          <pc:docMk/>
          <pc:sldMk cId="3848505321" sldId="1637"/>
        </pc:sldMkLst>
      </pc:sldChg>
      <pc:sldChg chg="add ord">
        <pc:chgData name="eckard von schwerin" userId="61d0ee21fb084e7c" providerId="LiveId" clId="{B7C503F8-20D6-4876-A84D-C33F36056AD7}" dt="2022-05-10T05:01:21.710" v="651"/>
        <pc:sldMkLst>
          <pc:docMk/>
          <pc:sldMk cId="1505743704" sldId="1638"/>
        </pc:sldMkLst>
      </pc:sldChg>
      <pc:sldChg chg="modSp mod">
        <pc:chgData name="eckard von schwerin" userId="61d0ee21fb084e7c" providerId="LiveId" clId="{B7C503F8-20D6-4876-A84D-C33F36056AD7}" dt="2022-05-10T06:06:17.935" v="781" actId="20577"/>
        <pc:sldMkLst>
          <pc:docMk/>
          <pc:sldMk cId="4026350118" sldId="1681"/>
        </pc:sldMkLst>
        <pc:spChg chg="mod">
          <ac:chgData name="eckard von schwerin" userId="61d0ee21fb084e7c" providerId="LiveId" clId="{B7C503F8-20D6-4876-A84D-C33F36056AD7}" dt="2022-05-10T06:05:32.545" v="741" actId="20577"/>
          <ac:spMkLst>
            <pc:docMk/>
            <pc:sldMk cId="4026350118" sldId="1681"/>
            <ac:spMk id="7" creationId="{AA40CB6E-681C-4F51-B103-69DF20041AFB}"/>
          </ac:spMkLst>
        </pc:spChg>
        <pc:spChg chg="mod">
          <ac:chgData name="eckard von schwerin" userId="61d0ee21fb084e7c" providerId="LiveId" clId="{B7C503F8-20D6-4876-A84D-C33F36056AD7}" dt="2022-05-10T06:06:17.935" v="781" actId="20577"/>
          <ac:spMkLst>
            <pc:docMk/>
            <pc:sldMk cId="4026350118" sldId="1681"/>
            <ac:spMk id="8" creationId="{60A77D41-5CD3-406C-8E2F-9ED70BF10B11}"/>
          </ac:spMkLst>
        </pc:spChg>
      </pc:sldChg>
      <pc:sldChg chg="add">
        <pc:chgData name="eckard von schwerin" userId="61d0ee21fb084e7c" providerId="LiveId" clId="{B7C503F8-20D6-4876-A84D-C33F36056AD7}" dt="2022-05-10T05:02:01.899" v="652"/>
        <pc:sldMkLst>
          <pc:docMk/>
          <pc:sldMk cId="4104294350" sldId="1683"/>
        </pc:sldMkLst>
      </pc:sldChg>
      <pc:sldChg chg="add">
        <pc:chgData name="eckard von schwerin" userId="61d0ee21fb084e7c" providerId="LiveId" clId="{B7C503F8-20D6-4876-A84D-C33F36056AD7}" dt="2022-05-10T04:15:32.544" v="227"/>
        <pc:sldMkLst>
          <pc:docMk/>
          <pc:sldMk cId="2152171778" sldId="1691"/>
        </pc:sldMkLst>
      </pc:sldChg>
      <pc:sldChg chg="del">
        <pc:chgData name="eckard von schwerin" userId="61d0ee21fb084e7c" providerId="LiveId" clId="{B7C503F8-20D6-4876-A84D-C33F36056AD7}" dt="2022-05-10T04:10:13.099" v="2" actId="2696"/>
        <pc:sldMkLst>
          <pc:docMk/>
          <pc:sldMk cId="2329268130" sldId="1713"/>
        </pc:sldMkLst>
      </pc:sldChg>
      <pc:sldChg chg="addSp delSp modSp add del mod">
        <pc:chgData name="eckard von schwerin" userId="61d0ee21fb084e7c" providerId="LiveId" clId="{B7C503F8-20D6-4876-A84D-C33F36056AD7}" dt="2022-05-10T04:36:17.940" v="455" actId="2696"/>
        <pc:sldMkLst>
          <pc:docMk/>
          <pc:sldMk cId="2422627930" sldId="1713"/>
        </pc:sldMkLst>
        <pc:spChg chg="add mod">
          <ac:chgData name="eckard von schwerin" userId="61d0ee21fb084e7c" providerId="LiveId" clId="{B7C503F8-20D6-4876-A84D-C33F36056AD7}" dt="2022-05-10T04:20:14.363" v="260" actId="20577"/>
          <ac:spMkLst>
            <pc:docMk/>
            <pc:sldMk cId="2422627930" sldId="1713"/>
            <ac:spMk id="14" creationId="{2001637A-1051-1A46-DBD5-AE65C5CE2DFE}"/>
          </ac:spMkLst>
        </pc:spChg>
        <pc:spChg chg="del">
          <ac:chgData name="eckard von schwerin" userId="61d0ee21fb084e7c" providerId="LiveId" clId="{B7C503F8-20D6-4876-A84D-C33F36056AD7}" dt="2022-05-10T04:12:47.356" v="225" actId="478"/>
          <ac:spMkLst>
            <pc:docMk/>
            <pc:sldMk cId="2422627930" sldId="1713"/>
            <ac:spMk id="15" creationId="{00000000-0000-0000-0000-000000000000}"/>
          </ac:spMkLst>
        </pc:spChg>
        <pc:spChg chg="del">
          <ac:chgData name="eckard von schwerin" userId="61d0ee21fb084e7c" providerId="LiveId" clId="{B7C503F8-20D6-4876-A84D-C33F36056AD7}" dt="2022-05-10T04:12:34.754" v="222" actId="478"/>
          <ac:spMkLst>
            <pc:docMk/>
            <pc:sldMk cId="2422627930" sldId="1713"/>
            <ac:spMk id="16" creationId="{EAB60EC9-EC9F-034A-AD29-97AAC73948B7}"/>
          </ac:spMkLst>
        </pc:spChg>
        <pc:spChg chg="del">
          <ac:chgData name="eckard von schwerin" userId="61d0ee21fb084e7c" providerId="LiveId" clId="{B7C503F8-20D6-4876-A84D-C33F36056AD7}" dt="2022-05-10T04:11:22.388" v="62" actId="478"/>
          <ac:spMkLst>
            <pc:docMk/>
            <pc:sldMk cId="2422627930" sldId="1713"/>
            <ac:spMk id="17" creationId="{73414142-292A-480A-83A0-E7A6C7EB1769}"/>
          </ac:spMkLst>
        </pc:spChg>
        <pc:spChg chg="add mod">
          <ac:chgData name="eckard von schwerin" userId="61d0ee21fb084e7c" providerId="LiveId" clId="{B7C503F8-20D6-4876-A84D-C33F36056AD7}" dt="2022-05-10T04:20:29.355" v="276" actId="20577"/>
          <ac:spMkLst>
            <pc:docMk/>
            <pc:sldMk cId="2422627930" sldId="1713"/>
            <ac:spMk id="18" creationId="{258117C3-8BA1-4C31-A744-849AD4289199}"/>
          </ac:spMkLst>
        </pc:spChg>
        <pc:spChg chg="mod">
          <ac:chgData name="eckard von schwerin" userId="61d0ee21fb084e7c" providerId="LiveId" clId="{B7C503F8-20D6-4876-A84D-C33F36056AD7}" dt="2022-05-10T04:18:40.378" v="236" actId="122"/>
          <ac:spMkLst>
            <pc:docMk/>
            <pc:sldMk cId="2422627930" sldId="1713"/>
            <ac:spMk id="19" creationId="{00000000-0000-0000-0000-000000000000}"/>
          </ac:spMkLst>
        </pc:spChg>
        <pc:spChg chg="del">
          <ac:chgData name="eckard von schwerin" userId="61d0ee21fb084e7c" providerId="LiveId" clId="{B7C503F8-20D6-4876-A84D-C33F36056AD7}" dt="2022-05-10T04:12:44.498" v="224" actId="478"/>
          <ac:spMkLst>
            <pc:docMk/>
            <pc:sldMk cId="2422627930" sldId="1713"/>
            <ac:spMk id="20" creationId="{00000000-0000-0000-0000-000000000000}"/>
          </ac:spMkLst>
        </pc:spChg>
        <pc:spChg chg="del">
          <ac:chgData name="eckard von schwerin" userId="61d0ee21fb084e7c" providerId="LiveId" clId="{B7C503F8-20D6-4876-A84D-C33F36056AD7}" dt="2022-05-10T04:12:39.255" v="223" actId="478"/>
          <ac:spMkLst>
            <pc:docMk/>
            <pc:sldMk cId="2422627930" sldId="1713"/>
            <ac:spMk id="21" creationId="{A86069CC-ED18-624B-9B62-2162201CFCCA}"/>
          </ac:spMkLst>
        </pc:spChg>
        <pc:spChg chg="mod">
          <ac:chgData name="eckard von schwerin" userId="61d0ee21fb084e7c" providerId="LiveId" clId="{B7C503F8-20D6-4876-A84D-C33F36056AD7}" dt="2022-05-10T04:11:50.601" v="112" actId="20577"/>
          <ac:spMkLst>
            <pc:docMk/>
            <pc:sldMk cId="2422627930" sldId="1713"/>
            <ac:spMk id="22" creationId="{00000000-0000-0000-0000-000000000000}"/>
          </ac:spMkLst>
        </pc:spChg>
        <pc:spChg chg="mod">
          <ac:chgData name="eckard von schwerin" userId="61d0ee21fb084e7c" providerId="LiveId" clId="{B7C503F8-20D6-4876-A84D-C33F36056AD7}" dt="2022-05-10T04:11:33.011" v="71" actId="20577"/>
          <ac:spMkLst>
            <pc:docMk/>
            <pc:sldMk cId="2422627930" sldId="1713"/>
            <ac:spMk id="23" creationId="{00000000-0000-0000-0000-000000000000}"/>
          </ac:spMkLst>
        </pc:spChg>
        <pc:spChg chg="mod">
          <ac:chgData name="eckard von schwerin" userId="61d0ee21fb084e7c" providerId="LiveId" clId="{B7C503F8-20D6-4876-A84D-C33F36056AD7}" dt="2022-05-10T04:22:13.915" v="342" actId="14100"/>
          <ac:spMkLst>
            <pc:docMk/>
            <pc:sldMk cId="2422627930" sldId="1713"/>
            <ac:spMk id="24" creationId="{00000000-0000-0000-0000-000000000000}"/>
          </ac:spMkLst>
        </pc:spChg>
        <pc:spChg chg="add mod">
          <ac:chgData name="eckard von schwerin" userId="61d0ee21fb084e7c" providerId="LiveId" clId="{B7C503F8-20D6-4876-A84D-C33F36056AD7}" dt="2022-05-10T04:19:58.044" v="248" actId="20577"/>
          <ac:spMkLst>
            <pc:docMk/>
            <pc:sldMk cId="2422627930" sldId="1713"/>
            <ac:spMk id="25" creationId="{274C6D63-6F3D-F88E-ED67-E67F4152C2FE}"/>
          </ac:spMkLst>
        </pc:spChg>
        <pc:spChg chg="mod">
          <ac:chgData name="eckard von schwerin" userId="61d0ee21fb084e7c" providerId="LiveId" clId="{B7C503F8-20D6-4876-A84D-C33F36056AD7}" dt="2022-05-10T04:21:47.645" v="341" actId="20577"/>
          <ac:spMkLst>
            <pc:docMk/>
            <pc:sldMk cId="2422627930" sldId="1713"/>
            <ac:spMk id="39527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37E0B93-BA14-4836-A0C1-4504AF3314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319A94-965C-47FF-9B96-1BAB2F8935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ECD7F-E5B6-4B40-9E0B-628FCC195BC8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726ECF-A882-4FB8-A516-36BCC07FF1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A88AC3-AD15-445F-9FFA-ED2AF02E6D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F6A95-CC10-4109-BE20-552F51C647B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714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BC527-A945-41A0-A295-3A1AFDBBE427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94A0B-B183-45F9-8022-C2EDCC55F51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622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804581" rtl="0" eaLnBrk="1" latinLnBrk="0" hangingPunct="1">
      <a:buSzPct val="110000"/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573740" indent="-171450" algn="l" defTabSz="804581" rtl="0" eaLnBrk="1" latinLnBrk="0" hangingPunct="1">
      <a:buSzPct val="110000"/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76031" indent="-171450" algn="l" defTabSz="804581" rtl="0" eaLnBrk="1" latinLnBrk="0" hangingPunct="1">
      <a:buSzPct val="110000"/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8321" indent="-171450" algn="l" defTabSz="804581" rtl="0" eaLnBrk="1" latinLnBrk="0" hangingPunct="1">
      <a:buSzPct val="110000"/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80611" indent="-171450" algn="l" defTabSz="804581" rtl="0" eaLnBrk="1" latinLnBrk="0" hangingPunct="1">
      <a:buSzPct val="110000"/>
      <a:buFont typeface="Symbol" panose="05050102010706020507" pitchFamily="18" charset="2"/>
      <a:buChar char="-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11451" algn="l" defTabSz="804581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742" algn="l" defTabSz="804581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6032" algn="l" defTabSz="804581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8322" algn="l" defTabSz="804581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94A0B-B183-45F9-8022-C2EDCC55F51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920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277813" y="306388"/>
            <a:ext cx="5053013" cy="2843212"/>
          </a:xfrm>
        </p:spPr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4A0B-B183-45F9-8022-C2EDCC55F51C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de-DE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4B23EAC-02F6-4F0E-B35D-F2D527694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989" y="3370887"/>
            <a:ext cx="4070655" cy="4600036"/>
          </a:xfrm>
        </p:spPr>
        <p:txBody>
          <a:bodyPr/>
          <a:lstStyle/>
          <a:p>
            <a:r>
              <a:rPr lang="de-DE" dirty="0"/>
              <a:t>Politik schnell und konsequent gehandelt, KfW von Anfang an Bank-Knowhow zur Verfügung gestellt. </a:t>
            </a:r>
          </a:p>
          <a:p>
            <a:endParaRPr lang="de-DE" dirty="0"/>
          </a:p>
          <a:p>
            <a:pPr lvl="0"/>
            <a:r>
              <a:rPr lang="de-DE" dirty="0"/>
              <a:t>Chronik fasst das </a:t>
            </a:r>
            <a:r>
              <a:rPr lang="de-DE" b="1" dirty="0"/>
              <a:t>intensive Jahr</a:t>
            </a:r>
            <a:r>
              <a:rPr lang="de-DE" dirty="0"/>
              <a:t> zusammen. </a:t>
            </a:r>
          </a:p>
          <a:p>
            <a:pPr lvl="0"/>
            <a:endParaRPr lang="de-DE" dirty="0"/>
          </a:p>
          <a:p>
            <a:pPr lvl="1"/>
            <a:r>
              <a:rPr lang="de-DE" b="1" dirty="0"/>
              <a:t>Extrem schnelles Aufsetzen</a:t>
            </a:r>
            <a:r>
              <a:rPr lang="de-DE" dirty="0"/>
              <a:t> des KfW-Sonderprogramms, nicht einmal einen Monat nach Start der Überlegungen. </a:t>
            </a:r>
          </a:p>
          <a:p>
            <a:pPr lvl="2"/>
            <a:r>
              <a:rPr lang="de-DE" dirty="0"/>
              <a:t>Kraftakt für alle Beteiligten. </a:t>
            </a:r>
          </a:p>
          <a:p>
            <a:pPr lvl="2"/>
            <a:r>
              <a:rPr lang="de-DE" dirty="0"/>
              <a:t>Das Osterwochenende werden wir so schnell nicht vergessen, Tag und Nacht haben nicht nur wir, sondern auch unsere Finanzierungspartner programmiert, damit der Schnellkredit starten konnte und das ganze </a:t>
            </a:r>
            <a:r>
              <a:rPr lang="de-DE" dirty="0" err="1"/>
              <a:t>SoPro</a:t>
            </a:r>
            <a:endParaRPr lang="de-DE" dirty="0"/>
          </a:p>
          <a:p>
            <a:pPr lvl="2"/>
            <a:endParaRPr lang="de-DE" dirty="0"/>
          </a:p>
          <a:p>
            <a:pPr lvl="1"/>
            <a:r>
              <a:rPr lang="de-DE" b="1" dirty="0"/>
              <a:t>Stetiges Weiterentwickeln und Anwachsen </a:t>
            </a:r>
            <a:r>
              <a:rPr lang="de-DE" dirty="0"/>
              <a:t>der Hilfs-Familie über das ganze Jahr 2020, teilweise eng getaktet</a:t>
            </a:r>
          </a:p>
          <a:p>
            <a:pPr lvl="1"/>
            <a:endParaRPr lang="de-DE" dirty="0"/>
          </a:p>
          <a:p>
            <a:pPr lvl="1"/>
            <a:r>
              <a:rPr lang="de-DE" b="1" dirty="0"/>
              <a:t>Hilfe auch in 2021: </a:t>
            </a:r>
            <a:r>
              <a:rPr lang="de-DE" dirty="0"/>
              <a:t>Verlängerung der Hilfsmaßnahmen wird umgesetzt. Sonderprogramm inkl. Schnellkredit bis 30.06.2020, der 0%-Zins im Studienkredit sogar bis Ende 2021</a:t>
            </a:r>
          </a:p>
          <a:p>
            <a:pPr lvl="1"/>
            <a:endParaRPr lang="de-DE" dirty="0"/>
          </a:p>
          <a:p>
            <a:pPr lvl="1"/>
            <a:endParaRPr lang="de-DE" i="1" dirty="0"/>
          </a:p>
          <a:p>
            <a:r>
              <a:rPr lang="de-DE" i="1" dirty="0"/>
              <a:t>In Diskussion mit Brüssel aber nicht entschieden </a:t>
            </a:r>
            <a:r>
              <a:rPr lang="de-DE" b="1" i="1" dirty="0"/>
              <a:t>Verlängerung</a:t>
            </a:r>
            <a:r>
              <a:rPr lang="de-DE" i="1" dirty="0"/>
              <a:t> bis Jahresende und </a:t>
            </a:r>
            <a:r>
              <a:rPr lang="de-DE" b="1" i="1" dirty="0"/>
              <a:t>Anhebung</a:t>
            </a:r>
            <a:r>
              <a:rPr lang="de-DE" i="1" dirty="0"/>
              <a:t> der Höchstbeträge (noch nicht final bestätigt durch DK)</a:t>
            </a:r>
          </a:p>
        </p:txBody>
      </p:sp>
    </p:spTree>
    <p:extLst>
      <p:ext uri="{BB962C8B-B14F-4D97-AF65-F5344CB8AC3E}">
        <p14:creationId xmlns:p14="http://schemas.microsoft.com/office/powerpoint/2010/main" val="194606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77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600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287" y="4714953"/>
            <a:ext cx="5439101" cy="4467387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de-DE" altLang="de-DE"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52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94A0B-B183-45F9-8022-C2EDCC55F51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521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94A0B-B183-45F9-8022-C2EDCC55F51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874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94A0B-B183-45F9-8022-C2EDCC55F51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727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sz="2400" dirty="0"/>
              <a:t>Eine Effizienzhaus/Effizienzgebäude-Stufe wird auch dann erreicht, wenn der für die Wärmeversorgung des Gebäudes erforderliche Energiebedarf ganz oder teilweise durch mit Gas betriebenen Wärmeerzeugern gedeckt wird. </a:t>
            </a:r>
            <a:br>
              <a:rPr lang="de-DE" sz="2400" dirty="0"/>
            </a:br>
            <a:r>
              <a:rPr lang="de-DE" sz="2400" b="1" dirty="0"/>
              <a:t>Der Einbau und Anschluss von mit Gas betriebenen Wärmeerzeugern (z. B. Gas-Brennwertkessel, gasbetriebene Kraft-Wärme-Kopplungs-Anlagen, Gasstrahler, Gas-Warmlufterzeuger) ist jedoch nicht mehr förderfähig.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4A0B-B183-45F9-8022-C2EDCC55F51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834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94A0B-B183-45F9-8022-C2EDCC55F51C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836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4A0B-B183-45F9-8022-C2EDCC55F51C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900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94A0B-B183-45F9-8022-C2EDCC55F51C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84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4A0B-B183-45F9-8022-C2EDCC55F51C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42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platzhalter 5">
            <a:extLst>
              <a:ext uri="{FF2B5EF4-FFF2-40B4-BE49-F238E27FC236}">
                <a16:creationId xmlns:a16="http://schemas.microsoft.com/office/drawing/2014/main" id="{74F1A457-1B58-4554-A398-7FDBD2F551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gray">
          <a:xfrm>
            <a:off x="0" y="0"/>
            <a:ext cx="10728324" cy="6034088"/>
          </a:xfrm>
          <a:prstGeom prst="rect">
            <a:avLst/>
          </a:prstGeom>
        </p:spPr>
      </p:pic>
      <p:sp>
        <p:nvSpPr>
          <p:cNvPr id="10" name="Rechteck: eine Ecke abgerundet 9">
            <a:extLst>
              <a:ext uri="{FF2B5EF4-FFF2-40B4-BE49-F238E27FC236}">
                <a16:creationId xmlns:a16="http://schemas.microsoft.com/office/drawing/2014/main" id="{BB977B30-7AB9-4889-ADFA-E743A063EAB8}"/>
              </a:ext>
            </a:extLst>
          </p:cNvPr>
          <p:cNvSpPr/>
          <p:nvPr userDrawn="1"/>
        </p:nvSpPr>
        <p:spPr bwMode="gray">
          <a:xfrm flipH="1">
            <a:off x="2916236" y="2368972"/>
            <a:ext cx="7812088" cy="3665116"/>
          </a:xfrm>
          <a:prstGeom prst="round1Rect">
            <a:avLst>
              <a:gd name="adj" fmla="val 59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de-DE" sz="14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753127-A316-4DEA-A243-37CD08025AE0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423825" y="2664027"/>
            <a:ext cx="6944138" cy="1471737"/>
          </a:xfrm>
        </p:spPr>
        <p:txBody>
          <a:bodyPr anchor="t"/>
          <a:lstStyle>
            <a:lvl1pPr marL="0" indent="447675" algn="l">
              <a:defRPr sz="3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0D01F54-E3E9-4D6D-94DD-FB59793205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3423823" y="4236347"/>
            <a:ext cx="6944139" cy="548909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Abteilung, Name</a:t>
            </a:r>
            <a:br>
              <a:rPr lang="de-DE" dirty="0"/>
            </a:br>
            <a:r>
              <a:rPr lang="de-DE" dirty="0"/>
              <a:t>Ort, XX Monat Jahr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8A0981BF-FAE2-4F42-9D6C-B2C7FAC43D02}"/>
              </a:ext>
            </a:extLst>
          </p:cNvPr>
          <p:cNvGrpSpPr/>
          <p:nvPr userDrawn="1"/>
        </p:nvGrpSpPr>
        <p:grpSpPr bwMode="gray">
          <a:xfrm>
            <a:off x="3254821" y="2707412"/>
            <a:ext cx="541108" cy="338136"/>
            <a:chOff x="1273175" y="1606550"/>
            <a:chExt cx="9653588" cy="6032500"/>
          </a:xfrm>
          <a:solidFill>
            <a:schemeClr val="accent2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4978005-4DC8-48DE-9C1C-6E5116D5F56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273175" y="1606550"/>
              <a:ext cx="3311525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5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0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5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0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5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5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FFE77B41-0BBA-4E3B-A580-7CB6465AD1B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491038" y="1606550"/>
              <a:ext cx="3313113" cy="6032500"/>
            </a:xfrm>
            <a:custGeom>
              <a:avLst/>
              <a:gdLst>
                <a:gd name="T0" fmla="*/ 199 w 1556"/>
                <a:gd name="T1" fmla="*/ 0 h 2831"/>
                <a:gd name="T2" fmla="*/ 50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50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9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9" y="0"/>
                  </a:moveTo>
                  <a:cubicBezTo>
                    <a:pt x="99" y="0"/>
                    <a:pt x="50" y="33"/>
                    <a:pt x="50" y="108"/>
                  </a:cubicBezTo>
                  <a:cubicBezTo>
                    <a:pt x="50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50" y="2599"/>
                    <a:pt x="50" y="2599"/>
                    <a:pt x="50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63B0FC9-A0CA-4B2D-A2E6-B452A86241B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613650" y="1606550"/>
              <a:ext cx="3313113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pic>
        <p:nvPicPr>
          <p:cNvPr id="8" name="Grafik 7">
            <a:extLst>
              <a:ext uri="{FF2B5EF4-FFF2-40B4-BE49-F238E27FC236}">
                <a16:creationId xmlns:a16="http://schemas.microsoft.com/office/drawing/2014/main" id="{69C919AE-D07A-41DF-97FC-28965AC62F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354249" y="5129215"/>
            <a:ext cx="3976084" cy="54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7AF68C-A8FE-4CA0-B00A-4D2A183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C4B5CD-8DB6-4173-841A-21EE4A7E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BE512-3B53-471A-BB65-D61BFF9A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extplatzhalter 8">
            <a:extLst>
              <a:ext uri="{FF2B5EF4-FFF2-40B4-BE49-F238E27FC236}">
                <a16:creationId xmlns:a16="http://schemas.microsoft.com/office/drawing/2014/main" id="{C1AD9F2A-0B80-47A0-A099-2BC51A092E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7" name="Textplatzhalter 8">
            <a:extLst>
              <a:ext uri="{FF2B5EF4-FFF2-40B4-BE49-F238E27FC236}">
                <a16:creationId xmlns:a16="http://schemas.microsoft.com/office/drawing/2014/main" id="{DFAD501C-EF85-4FDB-9C84-740225F3EF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2512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Diagramm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3B47911E-77BB-4D51-A61C-C871CA9E3E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3" y="1396864"/>
            <a:ext cx="4895850" cy="414033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8D90A8-D761-4E5C-88BE-B917DADB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A2BC3F-ECCE-4391-9EC0-69D99A2F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7763D1-DC3F-4476-B8A6-E6CBF5D4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6ABC4813-76FE-4861-8656-EA02F0D8E2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67520C0-AAA4-402A-8FBD-17EB522D6B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0" name="Diagrammplatzhalter 8">
            <a:extLst>
              <a:ext uri="{FF2B5EF4-FFF2-40B4-BE49-F238E27FC236}">
                <a16:creationId xmlns:a16="http://schemas.microsoft.com/office/drawing/2014/main" id="{0075A301-588F-4631-985E-9497F0E5FABC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 bwMode="gray">
          <a:xfrm>
            <a:off x="5472113" y="1648892"/>
            <a:ext cx="4895850" cy="371690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6E864D0F-04D7-4FDF-A535-BB4EF6D693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3" y="1395720"/>
            <a:ext cx="4895850" cy="2531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Diagrammtitel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5ACE7E-5DDD-409D-AD8A-5094FF34F212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81018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Diagramm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grammplatzhalter 8">
            <a:extLst>
              <a:ext uri="{FF2B5EF4-FFF2-40B4-BE49-F238E27FC236}">
                <a16:creationId xmlns:a16="http://schemas.microsoft.com/office/drawing/2014/main" id="{0075A301-588F-4631-985E-9497F0E5FABC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 bwMode="gray">
          <a:xfrm>
            <a:off x="360363" y="1648892"/>
            <a:ext cx="4895850" cy="371690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6E864D0F-04D7-4FDF-A535-BB4EF6D693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0363" y="1395720"/>
            <a:ext cx="4895850" cy="2531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Diagrammtitel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3B47911E-77BB-4D51-A61C-C871CA9E3E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2113" y="1396864"/>
            <a:ext cx="4895850" cy="414033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8D90A8-D761-4E5C-88BE-B917DADB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A2BC3F-ECCE-4391-9EC0-69D99A2F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7763D1-DC3F-4476-B8A6-E6CBF5D4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6ABC4813-76FE-4861-8656-EA02F0D8E2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67520C0-AAA4-402A-8FBD-17EB522D6B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5ACE7E-5DDD-409D-AD8A-5094FF34F212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2287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7AF68C-A8FE-4CA0-B00A-4D2A183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C4B5CD-8DB6-4173-841A-21EE4A7E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BE512-3B53-471A-BB65-D61BFF9A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Diagrammplatzhalter 8">
            <a:extLst>
              <a:ext uri="{FF2B5EF4-FFF2-40B4-BE49-F238E27FC236}">
                <a16:creationId xmlns:a16="http://schemas.microsoft.com/office/drawing/2014/main" id="{115567A0-B703-407E-B054-5AB21564A2F6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 bwMode="gray">
          <a:xfrm>
            <a:off x="360362" y="1648892"/>
            <a:ext cx="10007601" cy="371690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D4A89282-8B33-45B9-8BD4-5C1BE0F60C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7D97AADF-437A-4900-B8E7-081F5D878D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A5DEAF36-B708-449D-BF50-903D61603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2" y="1395720"/>
            <a:ext cx="10007601" cy="2531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Diagrammtitel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1239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7AF68C-A8FE-4CA0-B00A-4D2A183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C4B5CD-8DB6-4173-841A-21EE4A7E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BE512-3B53-471A-BB65-D61BFF9A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Diagrammplatzhalter 8">
            <a:extLst>
              <a:ext uri="{FF2B5EF4-FFF2-40B4-BE49-F238E27FC236}">
                <a16:creationId xmlns:a16="http://schemas.microsoft.com/office/drawing/2014/main" id="{115567A0-B703-407E-B054-5AB21564A2F6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 bwMode="gray">
          <a:xfrm>
            <a:off x="360362" y="1648892"/>
            <a:ext cx="4895851" cy="371690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10" name="Diagrammplatzhalter 8">
            <a:extLst>
              <a:ext uri="{FF2B5EF4-FFF2-40B4-BE49-F238E27FC236}">
                <a16:creationId xmlns:a16="http://schemas.microsoft.com/office/drawing/2014/main" id="{5ADB3075-37BC-4DE7-8F88-AA8B185EB080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 bwMode="gray">
          <a:xfrm>
            <a:off x="5472113" y="1648892"/>
            <a:ext cx="4895850" cy="371690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1EA0F3E1-D742-4DA0-B74B-A037A9673E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8556C389-B714-47EE-9D21-BE82CC21CF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68B61E78-AF51-4675-BACD-74BC50875F0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362" y="1395720"/>
            <a:ext cx="4895851" cy="2531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Diagrammtitel</a:t>
            </a:r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D9AED4B9-F4C2-48D8-A92C-2F82B5C38B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3" y="1395720"/>
            <a:ext cx="4895850" cy="2531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Diagrammtitel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5419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7AF68C-A8FE-4CA0-B00A-4D2A183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C4B5CD-8DB6-4173-841A-21EE4A7E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BE512-3B53-471A-BB65-D61BFF9A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Diagrammplatzhalter 8">
            <a:extLst>
              <a:ext uri="{FF2B5EF4-FFF2-40B4-BE49-F238E27FC236}">
                <a16:creationId xmlns:a16="http://schemas.microsoft.com/office/drawing/2014/main" id="{115567A0-B703-407E-B054-5AB21564A2F6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 bwMode="gray">
          <a:xfrm>
            <a:off x="360362" y="1648892"/>
            <a:ext cx="4895851" cy="168262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10" name="Diagrammplatzhalter 8">
            <a:extLst>
              <a:ext uri="{FF2B5EF4-FFF2-40B4-BE49-F238E27FC236}">
                <a16:creationId xmlns:a16="http://schemas.microsoft.com/office/drawing/2014/main" id="{5ADB3075-37BC-4DE7-8F88-AA8B185EB080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 bwMode="gray">
          <a:xfrm>
            <a:off x="5472113" y="1648892"/>
            <a:ext cx="4895850" cy="168262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17" name="Diagrammplatzhalter 8">
            <a:extLst>
              <a:ext uri="{FF2B5EF4-FFF2-40B4-BE49-F238E27FC236}">
                <a16:creationId xmlns:a16="http://schemas.microsoft.com/office/drawing/2014/main" id="{E6EBF416-55D6-4AA1-A000-4EA1500328C5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 bwMode="gray">
          <a:xfrm>
            <a:off x="360362" y="3666260"/>
            <a:ext cx="4895851" cy="16995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19" name="Diagrammplatzhalter 8">
            <a:extLst>
              <a:ext uri="{FF2B5EF4-FFF2-40B4-BE49-F238E27FC236}">
                <a16:creationId xmlns:a16="http://schemas.microsoft.com/office/drawing/2014/main" id="{2D9E13FC-C3BE-4880-95FF-E8F557742CCD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 bwMode="gray">
          <a:xfrm>
            <a:off x="5472113" y="3666260"/>
            <a:ext cx="4895850" cy="16995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21" name="Textplatzhalter 8">
            <a:extLst>
              <a:ext uri="{FF2B5EF4-FFF2-40B4-BE49-F238E27FC236}">
                <a16:creationId xmlns:a16="http://schemas.microsoft.com/office/drawing/2014/main" id="{049BA0BF-C18F-4DB1-B409-7AA3355CE0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CD6655E5-0992-40D0-8FA0-9157664AC06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ECDAC40F-D27B-49C7-98F7-75AAB5B8872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362" y="1395720"/>
            <a:ext cx="4895851" cy="2531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Diagrammtitel</a:t>
            </a:r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2C277437-7B64-4A17-B527-9BA8E9CDD6C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3" y="1395720"/>
            <a:ext cx="4895850" cy="2531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Diagrammtitel</a:t>
            </a:r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402B411A-C88C-430C-A64D-2CC4DCC737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0362" y="3413088"/>
            <a:ext cx="4895851" cy="2531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Diagrammtitel</a:t>
            </a:r>
          </a:p>
        </p:txBody>
      </p:sp>
      <p:sp>
        <p:nvSpPr>
          <p:cNvPr id="16" name="Textplatzhalter 6">
            <a:extLst>
              <a:ext uri="{FF2B5EF4-FFF2-40B4-BE49-F238E27FC236}">
                <a16:creationId xmlns:a16="http://schemas.microsoft.com/office/drawing/2014/main" id="{D2237C74-3717-4FC6-BB89-754621C3D4D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72113" y="3413088"/>
            <a:ext cx="4895850" cy="2531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Diagrammtitel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4103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7AF68C-A8FE-4CA0-B00A-4D2A183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C4B5CD-8DB6-4173-841A-21EE4A7E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BE512-3B53-471A-BB65-D61BFF9A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520DE74E-333F-41E6-8D5D-5639A192D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360363" y="1433513"/>
            <a:ext cx="4895850" cy="367443"/>
          </a:xfrm>
          <a:solidFill>
            <a:schemeClr val="bg2"/>
          </a:solidFill>
        </p:spPr>
        <p:txBody>
          <a:bodyPr lIns="108000" rIns="108000" anchor="ctr" anchorCtr="0"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2D2406FB-91BE-45AA-91F9-BA34B48248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2" y="1849107"/>
            <a:ext cx="4895851" cy="3538157"/>
          </a:xfrm>
          <a:solidFill>
            <a:schemeClr val="tx2"/>
          </a:solidFill>
        </p:spPr>
        <p:txBody>
          <a:bodyPr lIns="108000" tIns="108000" rIns="108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05F97FFD-CFE9-4E99-A355-F82C52CC54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5472113" y="1433513"/>
            <a:ext cx="4895850" cy="367443"/>
          </a:xfrm>
          <a:solidFill>
            <a:schemeClr val="bg2"/>
          </a:solidFill>
        </p:spPr>
        <p:txBody>
          <a:bodyPr lIns="108000" rIns="108000" anchor="ctr" anchorCtr="0"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7" name="Textplatzhalter 14">
            <a:extLst>
              <a:ext uri="{FF2B5EF4-FFF2-40B4-BE49-F238E27FC236}">
                <a16:creationId xmlns:a16="http://schemas.microsoft.com/office/drawing/2014/main" id="{5A89EDB8-5D89-415B-A064-9F26CF03A0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72113" y="1849107"/>
            <a:ext cx="4895850" cy="3538157"/>
          </a:xfrm>
          <a:solidFill>
            <a:schemeClr val="tx2"/>
          </a:solidFill>
        </p:spPr>
        <p:txBody>
          <a:bodyPr lIns="108000" tIns="108000" rIns="108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0C295676-06C3-4B7D-A2E7-3C55DC277F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43DACF10-9353-4A29-AFA5-EA422CC980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29130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7AF68C-A8FE-4CA0-B00A-4D2A183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C4B5CD-8DB6-4173-841A-21EE4A7E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BE512-3B53-471A-BB65-D61BFF9A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520DE74E-333F-41E6-8D5D-5639A192D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360363" y="1433513"/>
            <a:ext cx="3203918" cy="367443"/>
          </a:xfrm>
          <a:solidFill>
            <a:schemeClr val="bg2"/>
          </a:solidFill>
        </p:spPr>
        <p:txBody>
          <a:bodyPr lIns="108000" rIns="108000" anchor="ctr" anchorCtr="0"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2D2406FB-91BE-45AA-91F9-BA34B48248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2" y="1849107"/>
            <a:ext cx="3203918" cy="3538157"/>
          </a:xfrm>
          <a:solidFill>
            <a:schemeClr val="tx2"/>
          </a:solidFill>
        </p:spPr>
        <p:txBody>
          <a:bodyPr lIns="108000" tIns="108000" rIns="108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05F97FFD-CFE9-4E99-A355-F82C52CC54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7164046" y="1433513"/>
            <a:ext cx="3203917" cy="367443"/>
          </a:xfrm>
          <a:solidFill>
            <a:schemeClr val="bg2"/>
          </a:solidFill>
        </p:spPr>
        <p:txBody>
          <a:bodyPr lIns="108000" rIns="108000" anchor="ctr" anchorCtr="0"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7" name="Textplatzhalter 14">
            <a:extLst>
              <a:ext uri="{FF2B5EF4-FFF2-40B4-BE49-F238E27FC236}">
                <a16:creationId xmlns:a16="http://schemas.microsoft.com/office/drawing/2014/main" id="{5A89EDB8-5D89-415B-A064-9F26CF03A0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64046" y="1849107"/>
            <a:ext cx="3203917" cy="3538157"/>
          </a:xfrm>
          <a:solidFill>
            <a:schemeClr val="tx2"/>
          </a:solidFill>
        </p:spPr>
        <p:txBody>
          <a:bodyPr lIns="108000" tIns="108000" rIns="108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10AD9F27-6901-4908-874B-42E9642156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gray">
          <a:xfrm>
            <a:off x="3772201" y="1433513"/>
            <a:ext cx="3195025" cy="367443"/>
          </a:xfrm>
          <a:solidFill>
            <a:schemeClr val="bg2"/>
          </a:solidFill>
        </p:spPr>
        <p:txBody>
          <a:bodyPr lIns="108000" rIns="108000" anchor="ctr" anchorCtr="0"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4" name="Textplatzhalter 14">
            <a:extLst>
              <a:ext uri="{FF2B5EF4-FFF2-40B4-BE49-F238E27FC236}">
                <a16:creationId xmlns:a16="http://schemas.microsoft.com/office/drawing/2014/main" id="{05FBB124-C4A9-42B4-9A81-C861B74F84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72201" y="1849107"/>
            <a:ext cx="3195025" cy="3538157"/>
          </a:xfrm>
          <a:solidFill>
            <a:schemeClr val="tx2"/>
          </a:solidFill>
        </p:spPr>
        <p:txBody>
          <a:bodyPr lIns="108000" tIns="108000" rIns="108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E359570D-9F33-45EF-BD5B-914B9D7D12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A6F5B586-8F75-475C-984D-1DAA5C3AC16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9851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xt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7AF68C-A8FE-4CA0-B00A-4D2A183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C4B5CD-8DB6-4173-841A-21EE4A7E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BE512-3B53-471A-BB65-D61BFF9A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520DE74E-333F-41E6-8D5D-5639A192D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360363" y="1433513"/>
            <a:ext cx="4895850" cy="367443"/>
          </a:xfrm>
          <a:solidFill>
            <a:schemeClr val="bg2"/>
          </a:solidFill>
        </p:spPr>
        <p:txBody>
          <a:bodyPr lIns="108000" rIns="108000" anchor="ctr" anchorCtr="0"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2D2406FB-91BE-45AA-91F9-BA34B48248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3" y="1849108"/>
            <a:ext cx="4895850" cy="1455834"/>
          </a:xfrm>
          <a:solidFill>
            <a:schemeClr val="tx2"/>
          </a:solidFill>
        </p:spPr>
        <p:txBody>
          <a:bodyPr lIns="108000" tIns="108000" rIns="108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05F97FFD-CFE9-4E99-A355-F82C52CC54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5472112" y="1433513"/>
            <a:ext cx="4895851" cy="367443"/>
          </a:xfrm>
          <a:solidFill>
            <a:schemeClr val="bg2"/>
          </a:solidFill>
        </p:spPr>
        <p:txBody>
          <a:bodyPr lIns="108000" rIns="108000" anchor="ctr" anchorCtr="0"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7" name="Textplatzhalter 14">
            <a:extLst>
              <a:ext uri="{FF2B5EF4-FFF2-40B4-BE49-F238E27FC236}">
                <a16:creationId xmlns:a16="http://schemas.microsoft.com/office/drawing/2014/main" id="{5A89EDB8-5D89-415B-A064-9F26CF03A0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72112" y="1849108"/>
            <a:ext cx="4895851" cy="1455834"/>
          </a:xfrm>
          <a:solidFill>
            <a:schemeClr val="tx2"/>
          </a:solidFill>
        </p:spPr>
        <p:txBody>
          <a:bodyPr lIns="108000" tIns="108000" rIns="108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0AC01A1E-6BAF-4C91-BB04-8E2B9F69F2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C6245A26-34FE-4E41-AD20-0A9373AD57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gray">
          <a:xfrm>
            <a:off x="360363" y="3484804"/>
            <a:ext cx="4895850" cy="360000"/>
          </a:xfrm>
          <a:solidFill>
            <a:schemeClr val="bg2"/>
          </a:solidFill>
        </p:spPr>
        <p:txBody>
          <a:bodyPr lIns="108000" rIns="108000" anchor="ctr" anchorCtr="0"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0195286A-1085-48E9-8CE3-B3865EA1F97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0361" y="3892955"/>
            <a:ext cx="4895852" cy="1494303"/>
          </a:xfrm>
          <a:solidFill>
            <a:schemeClr val="tx2"/>
          </a:solidFill>
        </p:spPr>
        <p:txBody>
          <a:bodyPr lIns="108000" tIns="108000" rIns="108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B532B0FE-57F7-4670-B9D2-7ADB2B6487A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 bwMode="gray">
          <a:xfrm>
            <a:off x="5472112" y="3484804"/>
            <a:ext cx="4895851" cy="360000"/>
          </a:xfrm>
          <a:solidFill>
            <a:schemeClr val="bg2"/>
          </a:solidFill>
        </p:spPr>
        <p:txBody>
          <a:bodyPr lIns="108000" rIns="108000" anchor="ctr" anchorCtr="0"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1" name="Textplatzhalter 14">
            <a:extLst>
              <a:ext uri="{FF2B5EF4-FFF2-40B4-BE49-F238E27FC236}">
                <a16:creationId xmlns:a16="http://schemas.microsoft.com/office/drawing/2014/main" id="{1B9710D1-7B7B-4F60-8727-4E59EED1128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472112" y="3892955"/>
            <a:ext cx="4895851" cy="1494303"/>
          </a:xfrm>
          <a:solidFill>
            <a:schemeClr val="tx2"/>
          </a:solidFill>
        </p:spPr>
        <p:txBody>
          <a:bodyPr lIns="108000" tIns="108000" rIns="108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2" name="Textplatzhalter 8">
            <a:extLst>
              <a:ext uri="{FF2B5EF4-FFF2-40B4-BE49-F238E27FC236}">
                <a16:creationId xmlns:a16="http://schemas.microsoft.com/office/drawing/2014/main" id="{4C3C337B-20B9-4837-87BA-C498361AE6F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4634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Petro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: eine Ecke abgerundet 10">
            <a:extLst>
              <a:ext uri="{FF2B5EF4-FFF2-40B4-BE49-F238E27FC236}">
                <a16:creationId xmlns:a16="http://schemas.microsoft.com/office/drawing/2014/main" id="{0A31C95E-D3C1-4E7F-B4CA-03A1005C6F50}"/>
              </a:ext>
            </a:extLst>
          </p:cNvPr>
          <p:cNvSpPr/>
          <p:nvPr userDrawn="1"/>
        </p:nvSpPr>
        <p:spPr bwMode="gray">
          <a:xfrm flipH="1" flipV="1">
            <a:off x="360361" y="0"/>
            <a:ext cx="10367960" cy="4847934"/>
          </a:xfrm>
          <a:prstGeom prst="round1Rect">
            <a:avLst>
              <a:gd name="adj" fmla="val 409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de-DE" sz="1400" dirty="0" err="1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F6420A1-454E-4CC1-89C2-13A57CD515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3125B08-D2B9-4555-8C04-F9EEF45FC26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B5867FD-8242-430F-9D72-8ACD911B18E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010C5FB-6EAD-40B9-9699-FB4E2997B97F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93190" y="2156400"/>
            <a:ext cx="676800" cy="422930"/>
            <a:chOff x="1273175" y="1606550"/>
            <a:chExt cx="9653588" cy="6032500"/>
          </a:xfrm>
          <a:solidFill>
            <a:schemeClr val="accent2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66C4577C-ACB8-4448-9DD6-D4BC64C0908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273175" y="1606550"/>
              <a:ext cx="3311525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5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0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5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0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5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5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740EE388-492C-4D66-AA1B-4727442DF7A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491038" y="1606550"/>
              <a:ext cx="3313113" cy="6032500"/>
            </a:xfrm>
            <a:custGeom>
              <a:avLst/>
              <a:gdLst>
                <a:gd name="T0" fmla="*/ 199 w 1556"/>
                <a:gd name="T1" fmla="*/ 0 h 2831"/>
                <a:gd name="T2" fmla="*/ 50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50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9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9" y="0"/>
                  </a:moveTo>
                  <a:cubicBezTo>
                    <a:pt x="99" y="0"/>
                    <a:pt x="50" y="33"/>
                    <a:pt x="50" y="108"/>
                  </a:cubicBezTo>
                  <a:cubicBezTo>
                    <a:pt x="50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50" y="2599"/>
                    <a:pt x="50" y="2599"/>
                    <a:pt x="50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6E9548EF-3014-4071-B93A-10FF791F69C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613650" y="1606550"/>
              <a:ext cx="3313113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00E007-964F-4EE0-9E50-24A2ABA74D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7305" y="2660180"/>
            <a:ext cx="9280658" cy="1256964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4F7032-AABC-4803-803E-26E912B5BD22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1087305" y="2139805"/>
            <a:ext cx="9280657" cy="520376"/>
          </a:xfrm>
        </p:spPr>
        <p:txBody>
          <a:bodyPr wrap="square" anchor="t" anchorCtr="0"/>
          <a:lstStyle>
            <a:lvl1pPr marL="0" indent="625475" algn="l">
              <a:lnSpc>
                <a:spcPct val="9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967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7AF68C-A8FE-4CA0-B00A-4D2A1831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C4B5CD-8DB6-4173-841A-21EE4A7E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BE512-3B53-471A-BB65-D61BFF9A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C2D0EC3-A95E-4954-92ED-7BCE700AFD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360363" y="1381140"/>
            <a:ext cx="10007600" cy="4156060"/>
          </a:xfrm>
        </p:spPr>
        <p:txBody>
          <a:bodyPr/>
          <a:lstStyle>
            <a:lvl1pPr marL="266700" indent="-266700">
              <a:spcBef>
                <a:spcPts val="0"/>
              </a:spcBef>
              <a:buSzPct val="100000"/>
              <a:buFont typeface="+mj-lt"/>
              <a:buAutoNum type="arabicPeriod"/>
              <a:defRPr sz="2000">
                <a:solidFill>
                  <a:schemeClr val="accent1"/>
                </a:solidFill>
              </a:defRPr>
            </a:lvl1pPr>
            <a:lvl2pPr marL="563563" indent="-296863">
              <a:spcBef>
                <a:spcPts val="0"/>
              </a:spcBef>
              <a:buSzPct val="100000"/>
              <a:buFont typeface="+mj-lt"/>
              <a:buAutoNum type="alphaLcParenR"/>
              <a:defRPr sz="2000">
                <a:solidFill>
                  <a:schemeClr val="accent1"/>
                </a:solidFill>
              </a:defRPr>
            </a:lvl2pPr>
            <a:lvl3pPr marL="987425" indent="-266700">
              <a:spcBef>
                <a:spcPts val="0"/>
              </a:spcBef>
              <a:defRPr sz="2000">
                <a:solidFill>
                  <a:schemeClr val="accent1"/>
                </a:solidFill>
              </a:defRPr>
            </a:lvl3pPr>
            <a:lvl4pPr marL="1344613" indent="-266700">
              <a:spcBef>
                <a:spcPts val="0"/>
              </a:spcBef>
              <a:defRPr sz="2000">
                <a:solidFill>
                  <a:schemeClr val="accent1"/>
                </a:solidFill>
              </a:defRPr>
            </a:lvl4pPr>
            <a:lvl5pPr marL="1703388" indent="-269875">
              <a:spcBef>
                <a:spcPts val="0"/>
              </a:spcBef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608AE62-84CB-4996-80B3-21AF3496AA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762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Hell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eine Ecke abgerundet 8">
            <a:extLst>
              <a:ext uri="{FF2B5EF4-FFF2-40B4-BE49-F238E27FC236}">
                <a16:creationId xmlns:a16="http://schemas.microsoft.com/office/drawing/2014/main" id="{80FDB814-7EFA-40B8-9B60-E7AC68CE6F5C}"/>
              </a:ext>
            </a:extLst>
          </p:cNvPr>
          <p:cNvSpPr/>
          <p:nvPr userDrawn="1"/>
        </p:nvSpPr>
        <p:spPr bwMode="gray">
          <a:xfrm flipH="1" flipV="1">
            <a:off x="360361" y="0"/>
            <a:ext cx="10367960" cy="4847934"/>
          </a:xfrm>
          <a:prstGeom prst="round1Rect">
            <a:avLst>
              <a:gd name="adj" fmla="val 409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de-DE" sz="1400" dirty="0" err="1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55DD7D8-B0A2-42DF-B431-52B9A7DD0DD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916C145-259D-44EB-ABD0-143FE8BE2EC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C2EEF40-72BE-44F7-B07A-528795C5987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D4386FB-D761-4DB8-9D85-805E3F92F044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93190" y="2156400"/>
            <a:ext cx="676800" cy="422930"/>
            <a:chOff x="1273175" y="1606550"/>
            <a:chExt cx="9653588" cy="6032500"/>
          </a:xfrm>
          <a:solidFill>
            <a:schemeClr val="accent2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D8C4D3E-D3E3-45F5-9B2B-199184FC809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273175" y="1606550"/>
              <a:ext cx="3311525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5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0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5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0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5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5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1F5FDE97-C0DC-40B3-8BBA-399A24DCFE3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491038" y="1606550"/>
              <a:ext cx="3313113" cy="6032500"/>
            </a:xfrm>
            <a:custGeom>
              <a:avLst/>
              <a:gdLst>
                <a:gd name="T0" fmla="*/ 199 w 1556"/>
                <a:gd name="T1" fmla="*/ 0 h 2831"/>
                <a:gd name="T2" fmla="*/ 50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50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9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9" y="0"/>
                  </a:moveTo>
                  <a:cubicBezTo>
                    <a:pt x="99" y="0"/>
                    <a:pt x="50" y="33"/>
                    <a:pt x="50" y="108"/>
                  </a:cubicBezTo>
                  <a:cubicBezTo>
                    <a:pt x="50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50" y="2599"/>
                    <a:pt x="50" y="2599"/>
                    <a:pt x="50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760245C-BF01-40EE-BBDC-D4DBE4AFE0F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613650" y="1606550"/>
              <a:ext cx="3313113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ADC41EAD-8DDB-431C-A06C-735E99856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7305" y="2660180"/>
            <a:ext cx="9280658" cy="1256964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/>
              <a:t>Zweite Zeile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4F7032-AABC-4803-803E-26E912B5BD22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1087305" y="2139805"/>
            <a:ext cx="9280657" cy="520376"/>
          </a:xfrm>
        </p:spPr>
        <p:txBody>
          <a:bodyPr wrap="square" anchor="t" anchorCtr="0"/>
          <a:lstStyle>
            <a:lvl1pPr marL="0" indent="625475" algn="l">
              <a:lnSpc>
                <a:spcPct val="90000"/>
              </a:lnSpc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5708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zit 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6DBD3158-38F3-4DA0-AA60-95EDE400F0A2}"/>
              </a:ext>
            </a:extLst>
          </p:cNvPr>
          <p:cNvSpPr/>
          <p:nvPr userDrawn="1"/>
        </p:nvSpPr>
        <p:spPr bwMode="gray">
          <a:xfrm>
            <a:off x="0" y="0"/>
            <a:ext cx="10728325" cy="60340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de-DE" sz="1400" dirty="0" err="1">
              <a:solidFill>
                <a:schemeClr val="bg1"/>
              </a:solidFill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03F9F54-D677-4386-A2BE-50F593FEE6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360362" y="1296242"/>
            <a:ext cx="10007601" cy="35265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8AD22A90-224A-40DE-94F8-BC41FD6766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360363" y="1714636"/>
            <a:ext cx="10007600" cy="3822563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600">
                <a:solidFill>
                  <a:schemeClr val="bg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188681-670F-4B51-ABEA-B081D613A543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B74ECA-4C22-4FE7-8AEF-8DA1E0F3C5F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472523-28AC-4FE4-89F0-ACEBDB97413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78FFC5-4430-43BC-9807-D0C6EB40556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7BD8C1D-47F9-441E-87F3-6BECD7C401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1276" y="5695189"/>
            <a:ext cx="399600" cy="1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65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zit Hell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6DBD3158-38F3-4DA0-AA60-95EDE400F0A2}"/>
              </a:ext>
            </a:extLst>
          </p:cNvPr>
          <p:cNvSpPr/>
          <p:nvPr userDrawn="1"/>
        </p:nvSpPr>
        <p:spPr bwMode="gray">
          <a:xfrm>
            <a:off x="0" y="0"/>
            <a:ext cx="10728325" cy="6034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de-DE" sz="1400" dirty="0" err="1">
              <a:solidFill>
                <a:schemeClr val="bg1"/>
              </a:solidFill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03F9F54-D677-4386-A2BE-50F593FEE6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360362" y="1296242"/>
            <a:ext cx="10007601" cy="35265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8AD22A90-224A-40DE-94F8-BC41FD6766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360363" y="1714636"/>
            <a:ext cx="10007600" cy="3822563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600">
                <a:solidFill>
                  <a:schemeClr val="accent1"/>
                </a:solidFill>
              </a:defRPr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188681-670F-4B51-ABEA-B081D613A543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B74ECA-4C22-4FE7-8AEF-8DA1E0F3C5F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472523-28AC-4FE4-89F0-ACEBDB97413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7BD8C1D-47F9-441E-87F3-6BECD7C401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1276" y="5695189"/>
            <a:ext cx="399600" cy="1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94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: eine Ecke abgerundet 11">
            <a:extLst>
              <a:ext uri="{FF2B5EF4-FFF2-40B4-BE49-F238E27FC236}">
                <a16:creationId xmlns:a16="http://schemas.microsoft.com/office/drawing/2014/main" id="{B41910A6-9C48-4978-809F-BB56BF91B131}"/>
              </a:ext>
            </a:extLst>
          </p:cNvPr>
          <p:cNvSpPr/>
          <p:nvPr userDrawn="1"/>
        </p:nvSpPr>
        <p:spPr bwMode="gray">
          <a:xfrm flipH="1" flipV="1">
            <a:off x="360361" y="0"/>
            <a:ext cx="10367960" cy="4847934"/>
          </a:xfrm>
          <a:prstGeom prst="round1Rect">
            <a:avLst>
              <a:gd name="adj" fmla="val 429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de-DE" sz="1400" dirty="0" err="1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48EF001-78F8-4FF6-9DBA-9A3EDCE6E2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354249" y="5129215"/>
            <a:ext cx="3976084" cy="548909"/>
          </a:xfrm>
          <a:prstGeom prst="rect">
            <a:avLst/>
          </a:prstGeo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00E007-964F-4EE0-9E50-24A2ABA74D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7305" y="2320268"/>
            <a:ext cx="9280658" cy="1256964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/>
              <a:t>Zweite Zeile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9A45FD87-AD80-4CF1-8677-8777FC137878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893190" y="1822562"/>
            <a:ext cx="676800" cy="422930"/>
            <a:chOff x="1273175" y="1606550"/>
            <a:chExt cx="9653588" cy="6032500"/>
          </a:xfrm>
          <a:solidFill>
            <a:schemeClr val="accent2"/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28ADD29-3177-496C-8D40-79752B8C43E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273175" y="1606550"/>
              <a:ext cx="3311525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5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0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5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0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5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5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8078C6D0-4266-4CF5-94EC-11EB4761B2D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491038" y="1606550"/>
              <a:ext cx="3313113" cy="6032500"/>
            </a:xfrm>
            <a:custGeom>
              <a:avLst/>
              <a:gdLst>
                <a:gd name="T0" fmla="*/ 199 w 1556"/>
                <a:gd name="T1" fmla="*/ 0 h 2831"/>
                <a:gd name="T2" fmla="*/ 50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50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9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9" y="0"/>
                  </a:moveTo>
                  <a:cubicBezTo>
                    <a:pt x="99" y="0"/>
                    <a:pt x="50" y="33"/>
                    <a:pt x="50" y="108"/>
                  </a:cubicBezTo>
                  <a:cubicBezTo>
                    <a:pt x="50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50" y="2599"/>
                    <a:pt x="50" y="2599"/>
                    <a:pt x="50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B44B1C10-9CF9-4E40-9F76-B33E9850A0F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613650" y="1606550"/>
              <a:ext cx="3313113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A4F7032-AABC-4803-803E-26E912B5BD22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1087305" y="1792908"/>
            <a:ext cx="9280657" cy="601464"/>
          </a:xfrm>
        </p:spPr>
        <p:txBody>
          <a:bodyPr wrap="square" anchor="t" anchorCtr="0"/>
          <a:lstStyle>
            <a:lvl1pPr marL="0" indent="625475" algn="l">
              <a:lnSpc>
                <a:spcPct val="9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703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729A79-DB27-4579-80AA-98F3BEF41EB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48A3D3-32A1-4EE9-848B-D944337B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F2AFDB-9857-4CBE-BC0D-1E1933EB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8667513-964F-4F78-A439-2824559A43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35F30178-C4D7-4483-9585-7B605759D9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82B579BD-3C39-45EA-9C3E-D015E233DF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3" y="1396864"/>
            <a:ext cx="10007600" cy="414033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A4E17B-02BE-4301-8401-FDD3F1C86DC8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202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nhalt (mit Hintergr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EB99B99-3E1F-4962-A07D-43E58545C97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3" y="1433513"/>
            <a:ext cx="10007600" cy="3937903"/>
          </a:xfrm>
          <a:solidFill>
            <a:schemeClr val="tx2"/>
          </a:solidFill>
        </p:spPr>
        <p:txBody>
          <a:bodyPr lIns="144000" tIns="108000" rIns="144000" bIns="108000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729A79-DB27-4579-80AA-98F3BEF41EB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48A3D3-32A1-4EE9-848B-D944337B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F2AFDB-9857-4CBE-BC0D-1E1933EB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8667513-964F-4F78-A439-2824559A43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35F30178-C4D7-4483-9585-7B605759D9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A4E17B-02BE-4301-8401-FDD3F1C86DC8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1112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3B47911E-77BB-4D51-A61C-C871CA9E3E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3" y="1396864"/>
            <a:ext cx="4895850" cy="414033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3CB7310F-5B72-4494-BE21-FB64CA65AA9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72113" y="1396864"/>
            <a:ext cx="4895850" cy="414033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8D90A8-D761-4E5C-88BE-B917DADB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A2BC3F-ECCE-4391-9EC0-69D99A2F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7763D1-DC3F-4476-B8A6-E6CBF5D4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6ABC4813-76FE-4861-8656-EA02F0D8E2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67520C0-AAA4-402A-8FBD-17EB522D6B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5ACE7E-5DDD-409D-AD8A-5094FF34F212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1870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729A79-DB27-4579-80AA-98F3BEF41EB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48A3D3-32A1-4EE9-848B-D944337B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F2AFDB-9857-4CBE-BC0D-1E1933EB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72016E4-A985-4759-B3E9-33B295AFBD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5472113" y="1433513"/>
            <a:ext cx="4895850" cy="3937903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0AE7C685-1059-44DB-9E3C-01DA0DF18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95AAB774-8EA4-4509-9EF3-010341A931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20B50DE5-E236-4AA1-BAAF-8151E8C184A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363" y="1396864"/>
            <a:ext cx="4895850" cy="414033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A4E17B-02BE-4301-8401-FDD3F1C86DC8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5113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729A79-DB27-4579-80AA-98F3BEF41EB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48A3D3-32A1-4EE9-848B-D944337B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F2AFDB-9857-4CBE-BC0D-1E1933EB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72016E4-A985-4759-B3E9-33B295AFBD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360363" y="1433513"/>
            <a:ext cx="4895850" cy="3937903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30277B03-85B4-4F3B-A030-8A1FED7499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81D1C562-D211-4469-8BCE-F4C9C4C9E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63CAAA68-A509-4AFC-977E-960A985302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72113" y="1396864"/>
            <a:ext cx="4895850" cy="414033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A4E17B-02BE-4301-8401-FDD3F1C86DC8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004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8">
            <a:extLst>
              <a:ext uri="{FF2B5EF4-FFF2-40B4-BE49-F238E27FC236}">
                <a16:creationId xmlns:a16="http://schemas.microsoft.com/office/drawing/2014/main" id="{B993F3B1-9ADE-4F4D-A2D9-D3A154B43C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360363" y="1433513"/>
            <a:ext cx="10007600" cy="3937903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096DF3-A6A1-4877-8F5B-1521D6B8B4E1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E34643-716D-4D23-96E4-2665440CE1C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4FDB22-37CE-438C-974B-20FF84032B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619DCFDF-CFF3-4C8F-8041-6BB6614A15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27BBA4C-DD0E-48E0-A857-547F8DFE2A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3284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8">
            <a:extLst>
              <a:ext uri="{FF2B5EF4-FFF2-40B4-BE49-F238E27FC236}">
                <a16:creationId xmlns:a16="http://schemas.microsoft.com/office/drawing/2014/main" id="{B993F3B1-9ADE-4F4D-A2D9-D3A154B43C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360363" y="1433513"/>
            <a:ext cx="4895850" cy="3937903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Bildplatzhalter 8">
            <a:extLst>
              <a:ext uri="{FF2B5EF4-FFF2-40B4-BE49-F238E27FC236}">
                <a16:creationId xmlns:a16="http://schemas.microsoft.com/office/drawing/2014/main" id="{F7895F72-12DE-43C1-A37A-EA75A21EA4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5472113" y="1433513"/>
            <a:ext cx="4895850" cy="3937903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FB4171F-EB70-4599-BA3B-B839C7FFDA34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18196A4-CD1C-4332-8DBE-6D2A1677E12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D395116-B4DF-4C65-86EF-D98CA4BA628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5678FFC5-4430-43BC-9807-D0C6EB40556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289CD2F-7262-4377-9CA8-410D53F1AA2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363" y="5409209"/>
            <a:ext cx="10007599" cy="14959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Quelle, Anmerkung, Fußnote</a:t>
            </a:r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EBE10CD9-8859-463A-8368-BCE57284340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0405" y="677577"/>
            <a:ext cx="9867558" cy="332901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1F1FDF-06CC-4B46-8A18-DB19993DB89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779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8252FBB3-79F6-45EA-B8DE-983FEED21844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1276" y="5695189"/>
            <a:ext cx="399600" cy="139000"/>
          </a:xfrm>
          <a:prstGeom prst="rect">
            <a:avLst/>
          </a:prstGeom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A95045-32A6-4026-8795-9B9110869B04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360363" y="1396864"/>
            <a:ext cx="10007600" cy="4136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0565C-15B7-439D-9819-AA6B975B4033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9175750" y="5606951"/>
            <a:ext cx="768350" cy="251653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algn="r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D40614-4F92-4280-8AF1-FC5A08914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893190" y="5606951"/>
            <a:ext cx="9050909" cy="2516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0930E1-56A8-42B6-A6E6-0A1B3A49B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990753" y="5606951"/>
            <a:ext cx="377210" cy="2516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fld id="{5678FFC5-4430-43BC-9807-D0C6EB405569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5B195075-516C-4A41-8672-CB7F482759E0}"/>
              </a:ext>
            </a:extLst>
          </p:cNvPr>
          <p:cNvGrpSpPr/>
          <p:nvPr/>
        </p:nvGrpSpPr>
        <p:grpSpPr bwMode="gray">
          <a:xfrm>
            <a:off x="355601" y="367506"/>
            <a:ext cx="434413" cy="271463"/>
            <a:chOff x="1273175" y="1606550"/>
            <a:chExt cx="9653588" cy="6032500"/>
          </a:xfrm>
          <a:solidFill>
            <a:schemeClr val="accent2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7DDE3AFF-50E9-45DC-9A7C-4C1BA163F6F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273175" y="1606550"/>
              <a:ext cx="3311525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5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0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5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0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5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5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F4D2AF4A-DC01-4FEA-AEFA-A6635D07D75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491038" y="1606550"/>
              <a:ext cx="3313113" cy="6032500"/>
            </a:xfrm>
            <a:custGeom>
              <a:avLst/>
              <a:gdLst>
                <a:gd name="T0" fmla="*/ 199 w 1556"/>
                <a:gd name="T1" fmla="*/ 0 h 2831"/>
                <a:gd name="T2" fmla="*/ 50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50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9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9" y="0"/>
                  </a:moveTo>
                  <a:cubicBezTo>
                    <a:pt x="99" y="0"/>
                    <a:pt x="50" y="33"/>
                    <a:pt x="50" y="108"/>
                  </a:cubicBezTo>
                  <a:cubicBezTo>
                    <a:pt x="50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50" y="2599"/>
                    <a:pt x="50" y="2599"/>
                    <a:pt x="50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B1F4FAC8-30A6-4DEE-AD70-E46DFB4DE12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613650" y="1606550"/>
              <a:ext cx="3313113" cy="6032500"/>
            </a:xfrm>
            <a:custGeom>
              <a:avLst/>
              <a:gdLst>
                <a:gd name="T0" fmla="*/ 198 w 1556"/>
                <a:gd name="T1" fmla="*/ 0 h 2831"/>
                <a:gd name="T2" fmla="*/ 49 w 1556"/>
                <a:gd name="T3" fmla="*/ 108 h 2831"/>
                <a:gd name="T4" fmla="*/ 116 w 1556"/>
                <a:gd name="T5" fmla="*/ 240 h 2831"/>
                <a:gd name="T6" fmla="*/ 910 w 1556"/>
                <a:gd name="T7" fmla="*/ 1366 h 2831"/>
                <a:gd name="T8" fmla="*/ 910 w 1556"/>
                <a:gd name="T9" fmla="*/ 1432 h 2831"/>
                <a:gd name="T10" fmla="*/ 49 w 1556"/>
                <a:gd name="T11" fmla="*/ 2599 h 2831"/>
                <a:gd name="T12" fmla="*/ 0 w 1556"/>
                <a:gd name="T13" fmla="*/ 2732 h 2831"/>
                <a:gd name="T14" fmla="*/ 141 w 1556"/>
                <a:gd name="T15" fmla="*/ 2831 h 2831"/>
                <a:gd name="T16" fmla="*/ 455 w 1556"/>
                <a:gd name="T17" fmla="*/ 2831 h 2831"/>
                <a:gd name="T18" fmla="*/ 703 w 1556"/>
                <a:gd name="T19" fmla="*/ 2707 h 2831"/>
                <a:gd name="T20" fmla="*/ 1440 w 1556"/>
                <a:gd name="T21" fmla="*/ 1713 h 2831"/>
                <a:gd name="T22" fmla="*/ 1556 w 1556"/>
                <a:gd name="T23" fmla="*/ 1424 h 2831"/>
                <a:gd name="T24" fmla="*/ 1440 w 1556"/>
                <a:gd name="T25" fmla="*/ 1109 h 2831"/>
                <a:gd name="T26" fmla="*/ 728 w 1556"/>
                <a:gd name="T27" fmla="*/ 116 h 2831"/>
                <a:gd name="T28" fmla="*/ 480 w 1556"/>
                <a:gd name="T29" fmla="*/ 0 h 2831"/>
                <a:gd name="T30" fmla="*/ 198 w 1556"/>
                <a:gd name="T31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6" h="2831">
                  <a:moveTo>
                    <a:pt x="198" y="0"/>
                  </a:moveTo>
                  <a:cubicBezTo>
                    <a:pt x="99" y="0"/>
                    <a:pt x="49" y="33"/>
                    <a:pt x="49" y="108"/>
                  </a:cubicBezTo>
                  <a:cubicBezTo>
                    <a:pt x="49" y="132"/>
                    <a:pt x="74" y="174"/>
                    <a:pt x="116" y="240"/>
                  </a:cubicBezTo>
                  <a:cubicBezTo>
                    <a:pt x="910" y="1366"/>
                    <a:pt x="910" y="1366"/>
                    <a:pt x="910" y="1366"/>
                  </a:cubicBezTo>
                  <a:cubicBezTo>
                    <a:pt x="935" y="1399"/>
                    <a:pt x="927" y="1407"/>
                    <a:pt x="910" y="1432"/>
                  </a:cubicBezTo>
                  <a:cubicBezTo>
                    <a:pt x="49" y="2599"/>
                    <a:pt x="49" y="2599"/>
                    <a:pt x="49" y="2599"/>
                  </a:cubicBezTo>
                  <a:cubicBezTo>
                    <a:pt x="8" y="2649"/>
                    <a:pt x="0" y="2690"/>
                    <a:pt x="0" y="2732"/>
                  </a:cubicBezTo>
                  <a:cubicBezTo>
                    <a:pt x="0" y="2789"/>
                    <a:pt x="41" y="2831"/>
                    <a:pt x="141" y="2831"/>
                  </a:cubicBezTo>
                  <a:cubicBezTo>
                    <a:pt x="455" y="2831"/>
                    <a:pt x="455" y="2831"/>
                    <a:pt x="455" y="2831"/>
                  </a:cubicBezTo>
                  <a:cubicBezTo>
                    <a:pt x="596" y="2831"/>
                    <a:pt x="637" y="2798"/>
                    <a:pt x="703" y="2707"/>
                  </a:cubicBezTo>
                  <a:cubicBezTo>
                    <a:pt x="1440" y="1713"/>
                    <a:pt x="1440" y="1713"/>
                    <a:pt x="1440" y="1713"/>
                  </a:cubicBezTo>
                  <a:cubicBezTo>
                    <a:pt x="1523" y="1606"/>
                    <a:pt x="1556" y="1531"/>
                    <a:pt x="1556" y="1424"/>
                  </a:cubicBezTo>
                  <a:cubicBezTo>
                    <a:pt x="1556" y="1300"/>
                    <a:pt x="1539" y="1250"/>
                    <a:pt x="1440" y="1109"/>
                  </a:cubicBezTo>
                  <a:cubicBezTo>
                    <a:pt x="728" y="116"/>
                    <a:pt x="728" y="116"/>
                    <a:pt x="728" y="116"/>
                  </a:cubicBezTo>
                  <a:cubicBezTo>
                    <a:pt x="654" y="17"/>
                    <a:pt x="596" y="0"/>
                    <a:pt x="480" y="0"/>
                  </a:cubicBez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AA927B-F252-4989-9C0C-AFB5E25820A1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00405" y="334407"/>
            <a:ext cx="9867558" cy="37838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5001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77" r:id="rId4"/>
    <p:sldLayoutId id="2147483652" r:id="rId5"/>
    <p:sldLayoutId id="2147483657" r:id="rId6"/>
    <p:sldLayoutId id="2147483658" r:id="rId7"/>
    <p:sldLayoutId id="2147483660" r:id="rId8"/>
    <p:sldLayoutId id="2147483662" r:id="rId9"/>
    <p:sldLayoutId id="2147483654" r:id="rId10"/>
    <p:sldLayoutId id="2147483680" r:id="rId11"/>
    <p:sldLayoutId id="2147483681" r:id="rId12"/>
    <p:sldLayoutId id="2147483668" r:id="rId13"/>
    <p:sldLayoutId id="2147483669" r:id="rId14"/>
    <p:sldLayoutId id="2147483670" r:id="rId15"/>
    <p:sldLayoutId id="2147483674" r:id="rId16"/>
    <p:sldLayoutId id="2147483675" r:id="rId17"/>
    <p:sldLayoutId id="2147483676" r:id="rId18"/>
    <p:sldLayoutId id="2147483666" r:id="rId19"/>
    <p:sldLayoutId id="2147483667" r:id="rId20"/>
    <p:sldLayoutId id="2147483679" r:id="rId21"/>
    <p:sldLayoutId id="2147483664" r:id="rId22"/>
    <p:sldLayoutId id="2147483678" r:id="rId23"/>
  </p:sldLayoutIdLst>
  <p:hf hdr="0" dt="0"/>
  <p:txStyles>
    <p:titleStyle>
      <a:lvl1pPr marL="0" indent="370800" algn="l" defTabSz="914400" rtl="0" eaLnBrk="1" latinLnBrk="0" hangingPunct="1">
        <a:lnSpc>
          <a:spcPct val="95000"/>
        </a:lnSpc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500"/>
        </a:spcBef>
        <a:buSzPct val="110000"/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6213" algn="l" defTabSz="914400" rtl="0" eaLnBrk="1" latinLnBrk="0" hangingPunct="1">
        <a:lnSpc>
          <a:spcPct val="100000"/>
        </a:lnSpc>
        <a:spcBef>
          <a:spcPts val="500"/>
        </a:spcBef>
        <a:buSzPct val="110000"/>
        <a:buFont typeface="Symbol" panose="05050102010706020507" pitchFamily="18" charset="2"/>
        <a:buChar char="-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2563" algn="l" defTabSz="914400" rtl="0" eaLnBrk="1" latinLnBrk="0" hangingPunct="1">
        <a:lnSpc>
          <a:spcPct val="100000"/>
        </a:lnSpc>
        <a:spcBef>
          <a:spcPts val="500"/>
        </a:spcBef>
        <a:buSzPct val="110000"/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74625" algn="l" defTabSz="914400" rtl="0" eaLnBrk="1" latinLnBrk="0" hangingPunct="1">
        <a:lnSpc>
          <a:spcPct val="100000"/>
        </a:lnSpc>
        <a:spcBef>
          <a:spcPts val="500"/>
        </a:spcBef>
        <a:buSzPct val="110000"/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2563" algn="l" defTabSz="914400" rtl="0" eaLnBrk="1" latinLnBrk="0" hangingPunct="1">
        <a:lnSpc>
          <a:spcPct val="100000"/>
        </a:lnSpc>
        <a:spcBef>
          <a:spcPts val="500"/>
        </a:spcBef>
        <a:buSzPct val="110000"/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11" userDrawn="1">
          <p15:clr>
            <a:srgbClr val="F26B43"/>
          </p15:clr>
        </p15:guide>
        <p15:guide id="2" pos="3447" userDrawn="1">
          <p15:clr>
            <a:srgbClr val="F26B43"/>
          </p15:clr>
        </p15:guide>
        <p15:guide id="3" pos="4921" userDrawn="1">
          <p15:clr>
            <a:srgbClr val="F26B43"/>
          </p15:clr>
        </p15:guide>
        <p15:guide id="4" pos="5057" userDrawn="1">
          <p15:clr>
            <a:srgbClr val="F26B43"/>
          </p15:clr>
        </p15:guide>
        <p15:guide id="5" pos="1701" userDrawn="1">
          <p15:clr>
            <a:srgbClr val="F26B43"/>
          </p15:clr>
        </p15:guide>
        <p15:guide id="6" pos="1837" userDrawn="1">
          <p15:clr>
            <a:srgbClr val="F26B43"/>
          </p15:clr>
        </p15:guide>
        <p15:guide id="7" pos="227" userDrawn="1">
          <p15:clr>
            <a:srgbClr val="F26B43"/>
          </p15:clr>
        </p15:guide>
        <p15:guide id="8" pos="6531" userDrawn="1">
          <p15:clr>
            <a:srgbClr val="F26B43"/>
          </p15:clr>
        </p15:guide>
        <p15:guide id="9" orient="horz" pos="903" userDrawn="1">
          <p15:clr>
            <a:srgbClr val="F26B43"/>
          </p15:clr>
        </p15:guide>
        <p15:guide id="10" orient="horz" pos="222" userDrawn="1">
          <p15:clr>
            <a:srgbClr val="F26B43"/>
          </p15:clr>
        </p15:guide>
        <p15:guide id="11" orient="horz" pos="3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hhaltigesbauen.d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A40CB6E-681C-4F51-B103-69DF20041A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200" dirty="0">
                <a:latin typeface="+mn-lt"/>
                <a:ea typeface="+mn-ea"/>
                <a:cs typeface="+mn-cs"/>
              </a:rPr>
              <a:t>Aktuelle Förderprogramme</a:t>
            </a: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sz="3200" dirty="0">
                <a:latin typeface="+mn-lt"/>
                <a:ea typeface="+mn-ea"/>
                <a:cs typeface="+mn-cs"/>
              </a:rPr>
            </a:br>
            <a:br>
              <a:rPr lang="de-DE" dirty="0">
                <a:solidFill>
                  <a:schemeClr val="accent3"/>
                </a:solidFill>
              </a:rPr>
            </a:br>
            <a:endParaRPr lang="de-DE" sz="1600" dirty="0"/>
          </a:p>
        </p:txBody>
      </p:sp>
      <p:sp>
        <p:nvSpPr>
          <p:cNvPr id="8" name="Untertitel 7">
            <a:extLst>
              <a:ext uri="{FF2B5EF4-FFF2-40B4-BE49-F238E27FC236}">
                <a16:creationId xmlns:a16="http://schemas.microsoft.com/office/drawing/2014/main" id="{60A77D41-5CD3-406C-8E2F-9ED70BF10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3823" y="4236347"/>
            <a:ext cx="6944139" cy="1471737"/>
          </a:xfrm>
        </p:spPr>
        <p:txBody>
          <a:bodyPr/>
          <a:lstStyle/>
          <a:p>
            <a:r>
              <a:rPr lang="de-DE" dirty="0"/>
              <a:t>Eckard v. Schwerin</a:t>
            </a:r>
          </a:p>
          <a:p>
            <a:r>
              <a:rPr lang="de-DE" dirty="0"/>
              <a:t>Key Account Management</a:t>
            </a:r>
            <a:br>
              <a:rPr lang="de-DE" dirty="0"/>
            </a:br>
            <a:r>
              <a:rPr lang="de-DE" dirty="0"/>
              <a:t>10.5.2022</a:t>
            </a:r>
          </a:p>
          <a:p>
            <a:r>
              <a:rPr lang="de-DE" dirty="0"/>
              <a:t>Besser mit Architekten</a:t>
            </a:r>
          </a:p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8885715-1A5B-44D1-AB05-27CA20AC9ABB}"/>
              </a:ext>
            </a:extLst>
          </p:cNvPr>
          <p:cNvSpPr/>
          <p:nvPr/>
        </p:nvSpPr>
        <p:spPr>
          <a:xfrm>
            <a:off x="1" y="5815240"/>
            <a:ext cx="2916238" cy="21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6" rIns="91411" bIns="45706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de-DE" altLang="de-DE" sz="800" dirty="0">
                <a:solidFill>
                  <a:schemeClr val="bg1"/>
                </a:solidFill>
              </a:rPr>
              <a:t>Foto: </a:t>
            </a:r>
            <a:r>
              <a:rPr lang="de-DE" sz="800" dirty="0">
                <a:solidFill>
                  <a:schemeClr val="bg1"/>
                </a:solidFill>
              </a:rPr>
              <a:t>Ganzseitiges Motiv / KfW / Stephan Sperl</a:t>
            </a:r>
          </a:p>
        </p:txBody>
      </p:sp>
    </p:spTree>
    <p:extLst>
      <p:ext uri="{BB962C8B-B14F-4D97-AF65-F5344CB8AC3E}">
        <p14:creationId xmlns:p14="http://schemas.microsoft.com/office/powerpoint/2010/main" val="4026350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7592485-14A3-410B-82EA-C988357FED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Beispiel: Neubau Mehrfamilienhaus (3 WE) Effizienzhaus 40 NH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B3BEAF2-EB1E-47F4-8EB6-44705A468D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3" y="1396865"/>
            <a:ext cx="10007600" cy="3995874"/>
          </a:xfrm>
          <a:solidFill>
            <a:schemeClr val="tx2"/>
          </a:solidFill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1600" dirty="0"/>
              <a:t>Beispiel maximale förderfähige Kosten:</a:t>
            </a:r>
            <a:br>
              <a:rPr lang="de-DE" sz="1600" dirty="0"/>
            </a:br>
            <a:r>
              <a:rPr lang="de-DE" sz="1600" dirty="0"/>
              <a:t>Neubau Effizienzhaus 40 NH:		maximal  150.000 EUR/WE</a:t>
            </a:r>
            <a:br>
              <a:rPr lang="de-DE" sz="1600" dirty="0"/>
            </a:br>
            <a:r>
              <a:rPr lang="de-DE" sz="1600" dirty="0"/>
              <a:t>Baubegleitung (MFH):			maximal    12.000 EUR</a:t>
            </a:r>
            <a:br>
              <a:rPr lang="de-DE" sz="1600" dirty="0"/>
            </a:br>
            <a:r>
              <a:rPr lang="de-DE" sz="1600" dirty="0"/>
              <a:t>NH-Zertifizierungsbonus:			maximal    12.000 EUR</a:t>
            </a:r>
            <a:br>
              <a:rPr lang="de-DE" sz="1600" dirty="0"/>
            </a:br>
            <a:r>
              <a:rPr lang="de-DE" sz="1600" b="1" dirty="0"/>
              <a:t>Kreditsumme/Investitionskosten gesamt:	maximal 474.000 EUR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1600" dirty="0"/>
              <a:t>Beispiel TZ-/Zuschusshöhen:</a:t>
            </a:r>
          </a:p>
          <a:p>
            <a:endParaRPr lang="de-DE" sz="160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F4187F4-D132-41AD-814C-F3DF36311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 WG KfW-Förderkredit + TZ 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F3C26BDD-2BB1-4204-A998-171C33F8C48A}"/>
              </a:ext>
            </a:extLst>
          </p:cNvPr>
          <p:cNvGraphicFramePr>
            <a:graphicFrameLocks noGrp="1"/>
          </p:cNvGraphicFramePr>
          <p:nvPr/>
        </p:nvGraphicFramePr>
        <p:xfrm>
          <a:off x="2015790" y="3701120"/>
          <a:ext cx="8109701" cy="150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5909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Förderfähige Kosten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Förderquote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Höhe des TZ</a:t>
                      </a:r>
                    </a:p>
                  </a:txBody>
                  <a:tcPr marL="80455" marR="80455" marT="40227" marB="402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Neubau Effizienzhaus 40 (NH)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450.000 EUR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12,5 %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56.250 EUR</a:t>
                      </a:r>
                    </a:p>
                  </a:txBody>
                  <a:tcPr marL="80455" marR="80455" marT="40227" marB="402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/>
                        <a:t>Baubegleitung (MFH)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12.000 EUR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50,0 %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    6.000 EUR</a:t>
                      </a:r>
                    </a:p>
                  </a:txBody>
                  <a:tcPr marL="80455" marR="80455" marT="40227" marB="402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/>
                        <a:t>NH-Zertifizierungsbonus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10.500 EUR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50,0 %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    5.250 EUR</a:t>
                      </a:r>
                    </a:p>
                  </a:txBody>
                  <a:tcPr marL="80455" marR="80455" marT="40227" marB="402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200" b="1" dirty="0"/>
                        <a:t>SUMME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472.500 EUR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</a:rPr>
                        <a:t>14,28 % (Förderquote)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67.500 EUR</a:t>
                      </a:r>
                    </a:p>
                  </a:txBody>
                  <a:tcPr marL="80455" marR="80455" marT="40227" marB="402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8E1CB2E-FD61-4864-8BF6-02F9704F35BC}"/>
              </a:ext>
            </a:extLst>
          </p:cNvPr>
          <p:cNvCxnSpPr/>
          <p:nvPr/>
        </p:nvCxnSpPr>
        <p:spPr>
          <a:xfrm>
            <a:off x="500405" y="2837024"/>
            <a:ext cx="7851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28BD319-C176-4CEB-ACBE-124C06FF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066A4D-7B9E-4C84-8518-99403508A4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BF5DCD-C20F-A12E-1F1F-16DA0976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74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667EFD14-DCB2-4C2C-BCD5-2F6EC2B15C77}"/>
              </a:ext>
            </a:extLst>
          </p:cNvPr>
          <p:cNvSpPr/>
          <p:nvPr/>
        </p:nvSpPr>
        <p:spPr>
          <a:xfrm>
            <a:off x="520749" y="1231214"/>
            <a:ext cx="9760301" cy="8759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25" tIns="95025" rIns="95025" bIns="95025" rtlCol="0" anchor="ctr" anchorCtr="0"/>
          <a:lstStyle/>
          <a:p>
            <a:pPr marL="5587"/>
            <a:r>
              <a:rPr lang="de-DE" sz="1600" dirty="0">
                <a:solidFill>
                  <a:schemeClr val="tx1"/>
                </a:solidFill>
              </a:rPr>
              <a:t>Es muss eine Nachhaltigkeitszertifizierung einer </a:t>
            </a:r>
            <a:r>
              <a:rPr lang="de-DE" sz="1600" b="1" dirty="0">
                <a:solidFill>
                  <a:schemeClr val="tx1"/>
                </a:solidFill>
              </a:rPr>
              <a:t>akkreditierten Zertifizierungsstelle </a:t>
            </a:r>
            <a:r>
              <a:rPr lang="de-DE" sz="1600" dirty="0">
                <a:solidFill>
                  <a:schemeClr val="tx1"/>
                </a:solidFill>
              </a:rPr>
              <a:t>vorliegen. </a:t>
            </a:r>
          </a:p>
          <a:p>
            <a:pPr marL="5587"/>
            <a:r>
              <a:rPr lang="de-DE" sz="1600" dirty="0">
                <a:solidFill>
                  <a:schemeClr val="tx1"/>
                </a:solidFill>
              </a:rPr>
              <a:t>Das Zertifikat bestätigt die Übereinstimmung der Maßnahme mit den Anforderungen 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des </a:t>
            </a:r>
            <a:r>
              <a:rPr lang="de-DE" sz="1600" b="1" dirty="0">
                <a:solidFill>
                  <a:schemeClr val="tx1"/>
                </a:solidFill>
              </a:rPr>
              <a:t>Qualitätssiegels „Nachhaltiges Gebäude".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503AC9-20E7-400F-87BD-743C71E4A6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0402" y="2166534"/>
            <a:ext cx="9760301" cy="2713435"/>
          </a:xfrm>
        </p:spPr>
        <p:txBody>
          <a:bodyPr/>
          <a:lstStyle/>
          <a:p>
            <a:pPr marL="0" indent="0">
              <a:buNone/>
            </a:pPr>
            <a:r>
              <a:rPr lang="de-DE" sz="1400" b="1" dirty="0">
                <a:solidFill>
                  <a:schemeClr val="tx1"/>
                </a:solidFill>
              </a:rPr>
              <a:t>„Akkreditierte Zertifizierungsstellen“: </a:t>
            </a:r>
            <a:r>
              <a:rPr lang="de-DE" sz="1400" dirty="0">
                <a:solidFill>
                  <a:schemeClr val="tx1"/>
                </a:solidFill>
              </a:rPr>
              <a:t>die durch eine </a:t>
            </a:r>
            <a:r>
              <a:rPr lang="de-DE" sz="1400" b="1" dirty="0">
                <a:solidFill>
                  <a:schemeClr val="tx1"/>
                </a:solidFill>
              </a:rPr>
              <a:t>nationale Akkreditierungsstelle </a:t>
            </a:r>
            <a:r>
              <a:rPr lang="de-DE" sz="1400" dirty="0">
                <a:solidFill>
                  <a:schemeClr val="tx1"/>
                </a:solidFill>
              </a:rPr>
              <a:t>[…] akkreditierten Konformitätsbewertungsstellen, die für die </a:t>
            </a:r>
            <a:r>
              <a:rPr lang="de-DE" sz="1400" b="1" dirty="0">
                <a:solidFill>
                  <a:schemeClr val="tx1"/>
                </a:solidFill>
              </a:rPr>
              <a:t>Gewährleistungsmarke Qualitätssiegel „Nachhaltiges Gebäude“ </a:t>
            </a:r>
            <a:br>
              <a:rPr lang="de-DE" sz="1400" b="1" dirty="0">
                <a:solidFill>
                  <a:schemeClr val="tx1"/>
                </a:solidFill>
              </a:rPr>
            </a:br>
            <a:r>
              <a:rPr lang="de-DE" sz="1400" dirty="0">
                <a:solidFill>
                  <a:schemeClr val="tx1"/>
                </a:solidFill>
              </a:rPr>
              <a:t>des Bundesministeriums des Innern, für Bau und Heimat (BMI) zugelassen sind. </a:t>
            </a:r>
          </a:p>
          <a:p>
            <a:pPr marL="0" indent="0">
              <a:buNone/>
            </a:pPr>
            <a:br>
              <a:rPr lang="de-DE" sz="1400" dirty="0">
                <a:solidFill>
                  <a:schemeClr val="tx1"/>
                </a:solidFill>
              </a:rPr>
            </a:br>
            <a:r>
              <a:rPr lang="de-DE" sz="1400" dirty="0">
                <a:solidFill>
                  <a:schemeClr val="tx1"/>
                </a:solidFill>
              </a:rPr>
              <a:t>(</a:t>
            </a:r>
            <a:r>
              <a:rPr lang="de-DE" sz="1400" dirty="0">
                <a:solidFill>
                  <a:schemeClr val="tx1"/>
                </a:solidFill>
                <a:hlinkClick r:id="rId3"/>
              </a:rPr>
              <a:t>www.nachhaltigesbauen.de</a:t>
            </a:r>
            <a:r>
              <a:rPr lang="de-DE" sz="1400" dirty="0">
                <a:solidFill>
                  <a:schemeClr val="tx1"/>
                </a:solidFill>
              </a:rPr>
              <a:t> )  </a:t>
            </a:r>
          </a:p>
          <a:p>
            <a:pPr marL="0" indent="0">
              <a:buNone/>
            </a:pPr>
            <a:endParaRPr lang="de-DE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A8487A-04FC-497B-B681-45EB5866EF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Für Effizienzhaus Neubau, Effizienzgebäude Neubau/ Sanierung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CA8F6A7-B7DB-481C-AA4F-5E1A890F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Nachhaltigkeits-Klasse (NH)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588DE9D-3482-4D91-97F7-C0DDE0EE534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26568" y="308294"/>
            <a:ext cx="892440" cy="49777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42EBA4A-1DD5-408F-9B4D-0C48CD9EFDE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39190" y="256549"/>
            <a:ext cx="820291" cy="609453"/>
          </a:xfrm>
          <a:prstGeom prst="rect">
            <a:avLst/>
          </a:prstGeom>
        </p:spPr>
      </p:pic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9775FBD-4677-176B-57DC-F1AEC54B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84A2E5C-7844-AF80-1805-911B0031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0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F907780-6926-426E-BC7E-45F646D9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8B62326-C9E6-450C-9278-8FB6D0526D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Ein Beispiel: Qualitätssiegel Nachhaltiger Wohnungsbau (</a:t>
            </a:r>
            <a:r>
              <a:rPr lang="de-DE" dirty="0" err="1"/>
              <a:t>NaWoh</a:t>
            </a:r>
            <a:r>
              <a:rPr lang="de-DE" dirty="0"/>
              <a:t> V3.1)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442AFB9-0586-43B7-882A-A4DB649D6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Nachhaltigkeits-Klasse (NH)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539626" y="2440980"/>
            <a:ext cx="9505055" cy="2042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dirty="0"/>
              <a:t>Die Energieeffizienz-Expertinnen und -Experten bestätigen bei der KfW-Antragstellung, dass mit der Maßnahme die Mindestanforderungen der Effizienzhausstufe erfüllt werden und eine Zertifizierung „Qualitätssiegel Nachhaltiges Gebäude“ geplant ist. Der Nachweis über die geplante Zertifizierung muss gegenüber dem </a:t>
            </a:r>
            <a:r>
              <a:rPr lang="de-DE" dirty="0" err="1"/>
              <a:t>Durchführer</a:t>
            </a:r>
            <a:r>
              <a:rPr lang="de-DE" dirty="0"/>
              <a:t> auf Nachfrage erbracht werden können. Der Nachweis über die erfolgreiche Erteilung des Zertifikats „Qualitätssiegel Nachhaltiges Gebäude“ nach Abschluss des Bauvorhabens muss zum Verwendungsnachweis vorliegen. Die Energieeffizienz-Expertinnen und -Experten bestätigen, dass die „Effizienzhaus NH“-Klasse mit Erteilung des Qualitätssiegels erreicht wurde. Auf Nachfrage ist das Zertifikat nachzuweisen. </a:t>
            </a:r>
          </a:p>
        </p:txBody>
      </p:sp>
      <p:pic>
        <p:nvPicPr>
          <p:cNvPr id="86018" name="Picture 2" descr="Nachhaltigkeit im Wohnungsbau - NaWo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74" y="1288852"/>
            <a:ext cx="1351298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10" name="Rechteck 9"/>
          <p:cNvSpPr/>
          <p:nvPr/>
        </p:nvSpPr>
        <p:spPr>
          <a:xfrm>
            <a:off x="539626" y="1864916"/>
            <a:ext cx="5184576" cy="33611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de-DE" b="1" dirty="0"/>
              <a:t>https://www.nawoh.de/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5854477-C16C-54DD-03AC-2C817F7F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22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442AFB9-0586-43B7-882A-A4DB649D6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Nachhaltigkeits-Klasse (NH)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1C7A9CE-0095-4572-84A3-4079B9C8F568}"/>
              </a:ext>
            </a:extLst>
          </p:cNvPr>
          <p:cNvSpPr/>
          <p:nvPr/>
        </p:nvSpPr>
        <p:spPr>
          <a:xfrm>
            <a:off x="359606" y="1229837"/>
            <a:ext cx="10007599" cy="1499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sz="1600" b="1" i="0" dirty="0">
                <a:solidFill>
                  <a:srgbClr val="000000"/>
                </a:solidFill>
                <a:effectLst/>
                <a:latin typeface="BundesSansWeb"/>
              </a:rPr>
              <a:t> Wird von Seiten der Bundesregierung eine Liste mit Nachhaltigkeitsexperten veröffentlicht?</a:t>
            </a:r>
          </a:p>
          <a:p>
            <a:pPr algn="l"/>
            <a:endParaRPr lang="de-DE" sz="1600" b="0" i="0" dirty="0">
              <a:solidFill>
                <a:srgbClr val="000000"/>
              </a:solidFill>
              <a:effectLst/>
              <a:latin typeface="BundesSansWeb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52FFBF0-090B-423D-A36B-C9F8A5C614BC}"/>
              </a:ext>
            </a:extLst>
          </p:cNvPr>
          <p:cNvSpPr/>
          <p:nvPr/>
        </p:nvSpPr>
        <p:spPr>
          <a:xfrm>
            <a:off x="359606" y="3017044"/>
            <a:ext cx="10007599" cy="2232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sz="1600" b="1" i="0" dirty="0">
                <a:solidFill>
                  <a:srgbClr val="000000"/>
                </a:solidFill>
                <a:effectLst/>
                <a:latin typeface="BundesSansWeb"/>
              </a:rPr>
              <a:t> Welche Voraussetzungen muss ein Effizienzgebäude für die Gewährung des Bonus der NH-Klasse erfüllen?</a:t>
            </a:r>
          </a:p>
          <a:p>
            <a:pPr algn="l"/>
            <a:endParaRPr lang="de-DE" sz="1600" b="0" i="0" dirty="0">
              <a:solidFill>
                <a:srgbClr val="000000"/>
              </a:solidFill>
              <a:effectLst/>
              <a:latin typeface="BundesSansWeb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8B62326-C9E6-450C-9278-8FB6D0526D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/>
              <a:t>Weitere Fragen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068E72C-D2FC-4A06-B6CD-E0D76F6FB4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E9CC007-1416-A16F-BCAA-AFC41F0F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D415B09-FC33-C498-22D2-0E2E4BEB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066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442AFB9-0586-43B7-882A-A4DB649D6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Nachhaltigkeits-Klasse (NH)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52FFBF0-090B-423D-A36B-C9F8A5C614BC}"/>
              </a:ext>
            </a:extLst>
          </p:cNvPr>
          <p:cNvSpPr/>
          <p:nvPr/>
        </p:nvSpPr>
        <p:spPr>
          <a:xfrm>
            <a:off x="370281" y="1796029"/>
            <a:ext cx="10007599" cy="2232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pPr algn="l"/>
            <a:r>
              <a:rPr lang="de-DE" sz="1600" b="1" i="0" dirty="0">
                <a:solidFill>
                  <a:srgbClr val="000000"/>
                </a:solidFill>
                <a:effectLst/>
                <a:latin typeface="BundesSansWeb"/>
              </a:rPr>
              <a:t>Für welche </a:t>
            </a:r>
            <a:r>
              <a:rPr lang="de-DE" sz="1600" b="1" dirty="0">
                <a:solidFill>
                  <a:srgbClr val="000000"/>
                </a:solidFill>
                <a:latin typeface="BundesSansWeb"/>
              </a:rPr>
              <a:t>G</a:t>
            </a:r>
            <a:r>
              <a:rPr lang="de-DE" sz="1600" b="1" i="0" dirty="0">
                <a:solidFill>
                  <a:srgbClr val="000000"/>
                </a:solidFill>
                <a:effectLst/>
                <a:latin typeface="BundesSansWeb"/>
              </a:rPr>
              <a:t>ebäudetypen gibt es bereits ein QNG?</a:t>
            </a:r>
          </a:p>
          <a:p>
            <a:pPr algn="l"/>
            <a:endParaRPr lang="de-DE" sz="1600" b="0" i="0" dirty="0">
              <a:solidFill>
                <a:srgbClr val="000000"/>
              </a:solidFill>
              <a:effectLst/>
              <a:latin typeface="BundesSansWeb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8B62326-C9E6-450C-9278-8FB6D0526D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/>
              <a:t>Weitere Fragen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068E72C-D2FC-4A06-B6CD-E0D76F6FB4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35A2369-3876-5EC9-1791-ED26EC11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6407956-F3BD-EC14-F724-58ACE7DD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661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442AFB9-0586-43B7-882A-A4DB649D6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Nachhaltigkeits-Klasse (NH)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1C7A9CE-0095-4572-84A3-4079B9C8F568}"/>
              </a:ext>
            </a:extLst>
          </p:cNvPr>
          <p:cNvSpPr/>
          <p:nvPr/>
        </p:nvSpPr>
        <p:spPr>
          <a:xfrm>
            <a:off x="359606" y="1229837"/>
            <a:ext cx="10007599" cy="1499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sz="1600" b="1" i="0" dirty="0">
                <a:solidFill>
                  <a:srgbClr val="000000"/>
                </a:solidFill>
                <a:effectLst/>
                <a:latin typeface="BundesSansWeb"/>
              </a:rPr>
              <a:t> Welche Anbieter für das QNG gibt es bereits?</a:t>
            </a:r>
          </a:p>
          <a:p>
            <a:pPr algn="l"/>
            <a:endParaRPr lang="de-DE" sz="1600" b="0" i="0" dirty="0">
              <a:solidFill>
                <a:srgbClr val="000000"/>
              </a:solidFill>
              <a:effectLst/>
              <a:latin typeface="BundesSansWeb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52FFBF0-090B-423D-A36B-C9F8A5C614BC}"/>
              </a:ext>
            </a:extLst>
          </p:cNvPr>
          <p:cNvSpPr/>
          <p:nvPr/>
        </p:nvSpPr>
        <p:spPr>
          <a:xfrm>
            <a:off x="359606" y="3017044"/>
            <a:ext cx="10007599" cy="2232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rgbClr val="000000"/>
                </a:solidFill>
                <a:latin typeface="BundesSansWeb"/>
              </a:rPr>
              <a:t> Kann ich mit meiner Qualifikation als </a:t>
            </a:r>
            <a:r>
              <a:rPr lang="de-DE" sz="1600" b="1" dirty="0" err="1">
                <a:solidFill>
                  <a:srgbClr val="000000"/>
                </a:solidFill>
                <a:latin typeface="BundesSansWeb"/>
              </a:rPr>
              <a:t>EE-Expert:in</a:t>
            </a:r>
            <a:r>
              <a:rPr lang="de-DE" sz="1600" b="1" dirty="0">
                <a:solidFill>
                  <a:srgbClr val="000000"/>
                </a:solidFill>
                <a:latin typeface="BundesSansWeb"/>
              </a:rPr>
              <a:t> das QNG-Zertifikat ausstellen?</a:t>
            </a:r>
            <a:endParaRPr lang="de-DE" sz="1600" b="1" i="0" dirty="0">
              <a:solidFill>
                <a:srgbClr val="000000"/>
              </a:solidFill>
              <a:effectLst/>
              <a:latin typeface="BundesSansWeb"/>
            </a:endParaRPr>
          </a:p>
          <a:p>
            <a:pPr algn="l"/>
            <a:endParaRPr lang="de-DE" sz="1600" b="0" i="0" dirty="0">
              <a:solidFill>
                <a:srgbClr val="000000"/>
              </a:solidFill>
              <a:effectLst/>
              <a:latin typeface="BundesSansWeb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8B62326-C9E6-450C-9278-8FB6D0526D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/>
              <a:t>Weitere Fragen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068E72C-D2FC-4A06-B6CD-E0D76F6FB4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87CA607-FEDE-8D11-1413-4AA6DBC0A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B03822-89B9-693F-0229-D0125464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746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E19A1C9-A20E-48C4-978C-F1B371A5F5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Sanierungsförderung im BEG WG und BEG NWG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BEG fördert </a:t>
            </a:r>
            <a:r>
              <a:rPr lang="de-DE" b="1" dirty="0"/>
              <a:t>Sanierung</a:t>
            </a:r>
            <a:r>
              <a:rPr lang="de-DE" dirty="0"/>
              <a:t> zum Effizienzhaus/-gebäude </a:t>
            </a:r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6CD11C66-85B7-466F-8F86-59A65148BD95}"/>
              </a:ext>
            </a:extLst>
          </p:cNvPr>
          <p:cNvGraphicFramePr>
            <a:graphicFrameLocks noGrp="1"/>
          </p:cNvGraphicFramePr>
          <p:nvPr/>
        </p:nvGraphicFramePr>
        <p:xfrm>
          <a:off x="360363" y="1396800"/>
          <a:ext cx="10004426" cy="298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015">
                  <a:extLst>
                    <a:ext uri="{9D8B030D-6E8A-4147-A177-3AD203B41FA5}">
                      <a16:colId xmlns:a16="http://schemas.microsoft.com/office/drawing/2014/main" val="3987478157"/>
                    </a:ext>
                  </a:extLst>
                </a:gridCol>
                <a:gridCol w="1846214">
                  <a:extLst>
                    <a:ext uri="{9D8B030D-6E8A-4147-A177-3AD203B41FA5}">
                      <a16:colId xmlns:a16="http://schemas.microsoft.com/office/drawing/2014/main" val="41203923"/>
                    </a:ext>
                  </a:extLst>
                </a:gridCol>
                <a:gridCol w="3178197">
                  <a:extLst>
                    <a:ext uri="{9D8B030D-6E8A-4147-A177-3AD203B41FA5}">
                      <a16:colId xmlns:a16="http://schemas.microsoft.com/office/drawing/2014/main" val="540874633"/>
                    </a:ext>
                  </a:extLst>
                </a:gridCol>
              </a:tblGrid>
              <a:tr h="635164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Effizienzhaus-/gebäude-</a:t>
                      </a:r>
                      <a:b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Standard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(Tilgungs-) Zuschuss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Förderkreditbetrag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:a16="http://schemas.microsoft.com/office/drawing/2014/main" val="1461211927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de-DE" sz="1400" dirty="0"/>
                        <a:t>Effizienzhaus/-gebäude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Denkmal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25,0 %</a:t>
                      </a:r>
                    </a:p>
                  </a:txBody>
                  <a:tcPr marL="80455" marR="80455" marT="40227" marB="40227" anchor="ctr"/>
                </a:tc>
                <a:tc rowSpan="8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Wohngebäude: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120.000 EUR je WE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150.000 EUR je WE (für EE-Klasse)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1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Nicht-Wohngebäude: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max.</a:t>
                      </a:r>
                      <a:r>
                        <a:rPr lang="de-DE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2.000</a:t>
                      </a:r>
                      <a:r>
                        <a:rPr lang="de-DE" sz="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EUR pro m</a:t>
                      </a:r>
                      <a:r>
                        <a:rPr lang="de-DE" sz="1400" b="1" kern="1200" baseline="300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NGF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(max. 30 Mio. EUR)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:a16="http://schemas.microsoft.com/office/drawing/2014/main" val="3783314928"/>
                  </a:ext>
                </a:extLst>
              </a:tr>
              <a:tr h="1152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de-DE" sz="1400" dirty="0"/>
                        <a:t>Effizienzhaus/-gebäude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27,5 %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8004938"/>
                  </a:ext>
                </a:extLst>
              </a:tr>
              <a:tr h="1094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de-DE" sz="1400" dirty="0"/>
                        <a:t>Effizienzhaus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 (nur WG) 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30,0 %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455" marR="80455" marT="36000" marB="36000"/>
                </a:tc>
                <a:extLst>
                  <a:ext uri="{0D108BD9-81ED-4DB2-BD59-A6C34878D82A}">
                    <a16:rowId xmlns:a16="http://schemas.microsoft.com/office/drawing/2014/main" val="1879565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de-DE" sz="1400" dirty="0"/>
                        <a:t>Effizienzhaus/-gebäude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35,0 %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329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de-DE" sz="1400" dirty="0"/>
                        <a:t>Effizienzhaus/-gebäude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40,0 %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892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de-DE" sz="1400" dirty="0"/>
                        <a:t>Effizienzhaus/-gebäude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45,0 %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23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EE-Klasse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+ 5,0 %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292045"/>
                  </a:ext>
                </a:extLst>
              </a:tr>
              <a:tr h="1943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NH-Klasse (nur NWG)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+ 5,0 %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826407"/>
                  </a:ext>
                </a:extLst>
              </a:tr>
            </a:tbl>
          </a:graphicData>
        </a:graphic>
      </p:graphicFrame>
      <p:sp>
        <p:nvSpPr>
          <p:cNvPr id="17" name="Freeform 5">
            <a:extLst>
              <a:ext uri="{FF2B5EF4-FFF2-40B4-BE49-F238E27FC236}">
                <a16:creationId xmlns:a16="http://schemas.microsoft.com/office/drawing/2014/main" id="{7A024EF2-AE50-4E43-A2C3-40933C7D02F2}"/>
              </a:ext>
            </a:extLst>
          </p:cNvPr>
          <p:cNvSpPr>
            <a:spLocks/>
          </p:cNvSpPr>
          <p:nvPr/>
        </p:nvSpPr>
        <p:spPr bwMode="auto">
          <a:xfrm>
            <a:off x="363537" y="4585563"/>
            <a:ext cx="10004426" cy="519711"/>
          </a:xfrm>
          <a:custGeom>
            <a:avLst/>
            <a:gdLst>
              <a:gd name="T0" fmla="*/ 6303 w 6303"/>
              <a:gd name="T1" fmla="*/ 0 h 413"/>
              <a:gd name="T2" fmla="*/ 0 w 6303"/>
              <a:gd name="T3" fmla="*/ 0 h 413"/>
              <a:gd name="T4" fmla="*/ 0 w 6303"/>
              <a:gd name="T5" fmla="*/ 413 h 413"/>
              <a:gd name="T6" fmla="*/ 6303 w 6303"/>
              <a:gd name="T7" fmla="*/ 412 h 413"/>
              <a:gd name="T8" fmla="*/ 6303 w 6303"/>
              <a:gd name="T9" fmla="*/ 0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03" h="413">
                <a:moveTo>
                  <a:pt x="6303" y="0"/>
                </a:moveTo>
                <a:lnTo>
                  <a:pt x="0" y="0"/>
                </a:lnTo>
                <a:lnTo>
                  <a:pt x="0" y="413"/>
                </a:lnTo>
                <a:lnTo>
                  <a:pt x="6303" y="412"/>
                </a:lnTo>
                <a:lnTo>
                  <a:pt x="630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360000" tIns="108000" rIns="360000" bIns="10800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buSzPct val="120000"/>
            </a:pPr>
            <a:r>
              <a:rPr lang="de-DE" sz="1600" dirty="0">
                <a:solidFill>
                  <a:schemeClr val="bg1"/>
                </a:solidFill>
              </a:rPr>
              <a:t>Alternativ beantragbar als Förderkredit mit Tilgungszuschuss oder als Investitionszuschuss</a:t>
            </a: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FA817B6D-BBD4-455F-A1C1-5E7371023630}"/>
              </a:ext>
            </a:extLst>
          </p:cNvPr>
          <p:cNvSpPr>
            <a:spLocks/>
          </p:cNvSpPr>
          <p:nvPr/>
        </p:nvSpPr>
        <p:spPr bwMode="auto">
          <a:xfrm>
            <a:off x="363539" y="4585565"/>
            <a:ext cx="253164" cy="519711"/>
          </a:xfrm>
          <a:custGeom>
            <a:avLst/>
            <a:gdLst>
              <a:gd name="T0" fmla="*/ 170 w 179"/>
              <a:gd name="T1" fmla="*/ 127 h 294"/>
              <a:gd name="T2" fmla="*/ 61 w 179"/>
              <a:gd name="T3" fmla="*/ 0 h 294"/>
              <a:gd name="T4" fmla="*/ 0 w 179"/>
              <a:gd name="T5" fmla="*/ 0 h 294"/>
              <a:gd name="T6" fmla="*/ 0 w 179"/>
              <a:gd name="T7" fmla="*/ 294 h 294"/>
              <a:gd name="T8" fmla="*/ 61 w 179"/>
              <a:gd name="T9" fmla="*/ 294 h 294"/>
              <a:gd name="T10" fmla="*/ 61 w 179"/>
              <a:gd name="T11" fmla="*/ 294 h 294"/>
              <a:gd name="T12" fmla="*/ 170 w 179"/>
              <a:gd name="T13" fmla="*/ 167 h 294"/>
              <a:gd name="T14" fmla="*/ 170 w 179"/>
              <a:gd name="T15" fmla="*/ 127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9" h="294">
                <a:moveTo>
                  <a:pt x="170" y="127"/>
                </a:moveTo>
                <a:cubicBezTo>
                  <a:pt x="61" y="0"/>
                  <a:pt x="61" y="0"/>
                  <a:pt x="6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94"/>
                  <a:pt x="0" y="294"/>
                  <a:pt x="0" y="294"/>
                </a:cubicBezTo>
                <a:cubicBezTo>
                  <a:pt x="61" y="294"/>
                  <a:pt x="61" y="294"/>
                  <a:pt x="61" y="294"/>
                </a:cubicBezTo>
                <a:cubicBezTo>
                  <a:pt x="61" y="294"/>
                  <a:pt x="61" y="294"/>
                  <a:pt x="61" y="294"/>
                </a:cubicBezTo>
                <a:cubicBezTo>
                  <a:pt x="170" y="167"/>
                  <a:pt x="170" y="167"/>
                  <a:pt x="170" y="167"/>
                </a:cubicBezTo>
                <a:cubicBezTo>
                  <a:pt x="179" y="155"/>
                  <a:pt x="179" y="139"/>
                  <a:pt x="170" y="127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E18F716-5479-4BE2-9F0D-EC48BF9E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DB199F-A914-4E20-9EB6-08383C7704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5670FC-CF7A-F729-4D7A-F03FA39E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2171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7A65D47-E24F-4DB6-B2FE-A76E9DF9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548A56-976D-4B28-8ECC-DB8B3FC026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* bzw. 150.000 EUR je WE beim Effizienzhaus 70 EE-Klasse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7592485-14A3-410B-82EA-C988357FED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Beispiel: Sanierung Mehrfamilienhaus (7 WE) Effizienzhaus 70 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B3BEAF2-EB1E-47F4-8EB6-44705A468D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3" y="1396865"/>
            <a:ext cx="10007600" cy="3995874"/>
          </a:xfrm>
          <a:solidFill>
            <a:schemeClr val="tx2"/>
          </a:solidFill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1600" dirty="0"/>
              <a:t>Maximale förderfähige Kosten:</a:t>
            </a:r>
            <a:br>
              <a:rPr lang="de-DE" sz="1600" dirty="0"/>
            </a:br>
            <a:r>
              <a:rPr lang="de-DE" sz="1600" dirty="0"/>
              <a:t>Effizienzhaus 70 :				maximal  840.000 EUR* </a:t>
            </a:r>
            <a:br>
              <a:rPr lang="de-DE" sz="1600" dirty="0"/>
            </a:br>
            <a:r>
              <a:rPr lang="de-DE" sz="1600" dirty="0"/>
              <a:t>Baubegleitung (MFH – 7 WE):		maximal    28.000 EUR </a:t>
            </a:r>
            <a:br>
              <a:rPr lang="de-DE" sz="1600" dirty="0"/>
            </a:br>
            <a:r>
              <a:rPr lang="de-DE" sz="1600" b="1" dirty="0"/>
              <a:t>Kreditsumme/Investitionskosten gesamt:	maximal 868.000 EUR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1600" dirty="0"/>
              <a:t>Finanzierungsbeispiel Kredit mit TZ bzw. </a:t>
            </a:r>
            <a:r>
              <a:rPr lang="de-DE" sz="1600" dirty="0" err="1"/>
              <a:t>Bafa</a:t>
            </a:r>
            <a:r>
              <a:rPr lang="de-DE" sz="1600" dirty="0"/>
              <a:t>-Zuschuss: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F4187F4-D132-41AD-814C-F3DF36311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 Sanierung: Kredit + TZ oder Investitionszuschuss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F3C26BDD-2BB1-4204-A998-171C33F8C48A}"/>
              </a:ext>
            </a:extLst>
          </p:cNvPr>
          <p:cNvGraphicFramePr>
            <a:graphicFrameLocks noGrp="1"/>
          </p:cNvGraphicFramePr>
          <p:nvPr/>
        </p:nvGraphicFramePr>
        <p:xfrm>
          <a:off x="2015790" y="3377087"/>
          <a:ext cx="8109701" cy="1584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685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Förderfähige Kosten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TZ-/Zuschusssatz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TZ-/Zuschusshöhe</a:t>
                      </a:r>
                    </a:p>
                  </a:txBody>
                  <a:tcPr marL="80455" marR="80455" marT="40227" marB="402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Sanierung Effizienzhaus 70, 7 WE 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840.000 EUR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35,0 %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294.000 EUR</a:t>
                      </a:r>
                    </a:p>
                  </a:txBody>
                  <a:tcPr marL="80455" marR="80455" marT="40227" marB="402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27">
                <a:tc>
                  <a:txBody>
                    <a:bodyPr/>
                    <a:lstStyle/>
                    <a:p>
                      <a:r>
                        <a:rPr lang="de-DE" sz="1200" dirty="0"/>
                        <a:t>Baubegleitung (MFH – 7 WE)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   28.000 EUR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50,0 %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  14.000 EUR</a:t>
                      </a:r>
                    </a:p>
                  </a:txBody>
                  <a:tcPr marL="80455" marR="80455" marT="40227" marB="402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27">
                <a:tc>
                  <a:txBody>
                    <a:bodyPr/>
                    <a:lstStyle/>
                    <a:p>
                      <a:r>
                        <a:rPr lang="de-DE" sz="1200" b="1" dirty="0"/>
                        <a:t>SUMME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868.000 EUR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</a:rPr>
                        <a:t>35,48 % (Förderquote)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308.000 EUR</a:t>
                      </a:r>
                    </a:p>
                  </a:txBody>
                  <a:tcPr marL="80455" marR="80455" marT="40227" marB="402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8E1CB2E-FD61-4864-8BF6-02F9704F35BC}"/>
              </a:ext>
            </a:extLst>
          </p:cNvPr>
          <p:cNvCxnSpPr/>
          <p:nvPr/>
        </p:nvCxnSpPr>
        <p:spPr>
          <a:xfrm>
            <a:off x="500405" y="2476984"/>
            <a:ext cx="7851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9F52AE3-9465-A022-C152-118D0A83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4294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*außer Heizungstechnik                             ** Innovationsbonus Biomasse (Feinstaub max. 2,5 mg/m</a:t>
            </a:r>
            <a:r>
              <a:rPr lang="de-DE" baseline="30000" dirty="0"/>
              <a:t>3</a:t>
            </a:r>
            <a:r>
              <a:rPr lang="de-DE" dirty="0"/>
              <a:t>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E19A1C9-A20E-48C4-978C-F1B371A5F5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BEG EM als KfW-Förderkredit mit TZ 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 fördert Einzelmaßnahmen im Bestandsgebäude</a:t>
            </a:r>
          </a:p>
        </p:txBody>
      </p:sp>
      <p:sp>
        <p:nvSpPr>
          <p:cNvPr id="31" name="Abgerundetes Rechteck 17">
            <a:extLst>
              <a:ext uri="{FF2B5EF4-FFF2-40B4-BE49-F238E27FC236}">
                <a16:creationId xmlns:a16="http://schemas.microsoft.com/office/drawing/2014/main" id="{5D067286-D98D-4CD0-B43E-672EE5B9CAED}"/>
              </a:ext>
            </a:extLst>
          </p:cNvPr>
          <p:cNvSpPr/>
          <p:nvPr/>
        </p:nvSpPr>
        <p:spPr>
          <a:xfrm>
            <a:off x="9063552" y="3853663"/>
            <a:ext cx="666744" cy="240451"/>
          </a:xfrm>
          <a:prstGeom prst="roundRect">
            <a:avLst/>
          </a:prstGeom>
          <a:solidFill>
            <a:srgbClr val="C80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700" tIns="95025" rIns="126700" bIns="95025" rtlCol="0" anchor="ctr" anchorCtr="1"/>
          <a:lstStyle/>
          <a:p>
            <a:pPr algn="l">
              <a:buSzPct val="110000"/>
            </a:pPr>
            <a:r>
              <a:rPr lang="de-DE" sz="1144" b="1" dirty="0">
                <a:solidFill>
                  <a:schemeClr val="bg1"/>
                </a:solidFill>
              </a:rPr>
              <a:t>NEU</a:t>
            </a:r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6CD11C66-85B7-466F-8F86-59A65148BD95}"/>
              </a:ext>
            </a:extLst>
          </p:cNvPr>
          <p:cNvGraphicFramePr>
            <a:graphicFrameLocks noGrp="1"/>
          </p:cNvGraphicFramePr>
          <p:nvPr/>
        </p:nvGraphicFramePr>
        <p:xfrm>
          <a:off x="360000" y="1396800"/>
          <a:ext cx="10009549" cy="3822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18">
                  <a:extLst>
                    <a:ext uri="{9D8B030D-6E8A-4147-A177-3AD203B41FA5}">
                      <a16:colId xmlns:a16="http://schemas.microsoft.com/office/drawing/2014/main" val="3987478157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val="152281903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120392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206376481"/>
                    </a:ext>
                  </a:extLst>
                </a:gridCol>
                <a:gridCol w="1267398">
                  <a:extLst>
                    <a:ext uri="{9D8B030D-6E8A-4147-A177-3AD203B41FA5}">
                      <a16:colId xmlns:a16="http://schemas.microsoft.com/office/drawing/2014/main" val="808050047"/>
                    </a:ext>
                  </a:extLst>
                </a:gridCol>
                <a:gridCol w="2153813">
                  <a:extLst>
                    <a:ext uri="{9D8B030D-6E8A-4147-A177-3AD203B41FA5}">
                      <a16:colId xmlns:a16="http://schemas.microsoft.com/office/drawing/2014/main" val="540874633"/>
                    </a:ext>
                  </a:extLst>
                </a:gridCol>
              </a:tblGrid>
              <a:tr h="648136"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Einzelmaßnahmen</a:t>
                      </a: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Förder-</a:t>
                      </a:r>
                      <a:b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quote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Austausch-prämie</a:t>
                      </a:r>
                      <a:r>
                        <a:rPr lang="de-DE" sz="14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Öl</a:t>
                      </a:r>
                      <a:endParaRPr lang="de-DE" sz="1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iSFP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-Bonus</a:t>
                      </a:r>
                    </a:p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(nur WG)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Förderhöchstbetrag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:a16="http://schemas.microsoft.com/office/drawing/2014/main" val="146121192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/>
                        <a:t>Gebäude-hülle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Dämmung Wände, Dach, Keller,</a:t>
                      </a:r>
                    </a:p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Austausch Fenster/Türen</a:t>
                      </a:r>
                    </a:p>
                  </a:txBody>
                  <a:tcPr marL="36000" marR="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20 %</a:t>
                      </a:r>
                    </a:p>
                  </a:txBody>
                  <a:tcPr marL="0" marR="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-</a:t>
                      </a:r>
                    </a:p>
                  </a:txBody>
                  <a:tcPr marL="36000" marR="36000" marT="18000" marB="1800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+ 5 %</a:t>
                      </a:r>
                    </a:p>
                    <a:p>
                      <a:pPr algn="ctr"/>
                      <a:r>
                        <a:rPr lang="de-DE" sz="1400" dirty="0"/>
                        <a:t>(für einzelne Sanierungs-schritte)</a:t>
                      </a:r>
                    </a:p>
                  </a:txBody>
                  <a:tcPr marL="0" marR="0" marT="18000" marB="18000" anchor="ctr"/>
                </a:tc>
                <a:tc rowSpan="4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Wohngebäude: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60.000 EUR (je WE)</a:t>
                      </a:r>
                      <a:b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je Antrag und Kalenderjahr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Nicht-Wohngebäude: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max. </a:t>
                      </a: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1.000 EUR pro m</a:t>
                      </a:r>
                      <a:r>
                        <a:rPr lang="de-DE" sz="1400" b="1" kern="1200" baseline="300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NGF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(max. 15 Mio. EUR)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:a16="http://schemas.microsoft.com/office/drawing/2014/main" val="3783314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400" dirty="0"/>
                        <a:t>Anlagen-technik*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Z. B. Lüftungsanlagen, Smart Home, Raumkühlung, Kältetechnik</a:t>
                      </a:r>
                    </a:p>
                  </a:txBody>
                  <a:tcPr marL="36000" marR="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20 %</a:t>
                      </a:r>
                    </a:p>
                  </a:txBody>
                  <a:tcPr marL="0" marR="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-</a:t>
                      </a:r>
                    </a:p>
                  </a:txBody>
                  <a:tcPr marL="36000" marR="36000" marT="18000" marB="180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marL="0" marR="0" marT="18000" marB="180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8004938"/>
                  </a:ext>
                </a:extLst>
              </a:tr>
              <a:tr h="1337484">
                <a:tc>
                  <a:txBody>
                    <a:bodyPr/>
                    <a:lstStyle/>
                    <a:p>
                      <a:r>
                        <a:rPr lang="de-DE" sz="1400" dirty="0"/>
                        <a:t>Heizungs-anlagen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Renewable Ready (Gasbrennwert)</a:t>
                      </a:r>
                    </a:p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Gas-Hybridanlage</a:t>
                      </a:r>
                    </a:p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Solarthermie</a:t>
                      </a:r>
                    </a:p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Wärmepumpe</a:t>
                      </a:r>
                    </a:p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Biomasseheizung</a:t>
                      </a:r>
                    </a:p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Innovative Heizanlagen (EE-Basis)</a:t>
                      </a:r>
                    </a:p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EE-Hybridheizungen</a:t>
                      </a:r>
                    </a:p>
                    <a:p>
                      <a:pPr marL="144000" indent="-144000">
                        <a:buFont typeface="Symbol" panose="05050102010706020507" pitchFamily="18" charset="2"/>
                        <a:buChar char="-"/>
                      </a:pPr>
                      <a:r>
                        <a:rPr lang="de-DE" sz="1400" dirty="0"/>
                        <a:t>Gebäudenetz mind. 25 %/55 % EE</a:t>
                      </a:r>
                    </a:p>
                  </a:txBody>
                  <a:tcPr marL="36000" marR="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20 %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30 % 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30 %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35 %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35 %/40 %**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35 %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35 %/40 %**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30 % / 35 %</a:t>
                      </a:r>
                    </a:p>
                  </a:txBody>
                  <a:tcPr marL="0" marR="0" marT="18000" marB="18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40 %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45 %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45 %/50 %**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45 %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45 %/50 %**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40 % / 45 % </a:t>
                      </a:r>
                    </a:p>
                  </a:txBody>
                  <a:tcPr marL="36000" marR="36000" marT="18000" marB="18000"/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8000" marB="1800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455" marR="80455" marT="36000" marB="36000"/>
                </a:tc>
                <a:extLst>
                  <a:ext uri="{0D108BD9-81ED-4DB2-BD59-A6C34878D82A}">
                    <a16:rowId xmlns:a16="http://schemas.microsoft.com/office/drawing/2014/main" val="1879565516"/>
                  </a:ext>
                </a:extLst>
              </a:tr>
              <a:tr h="506122">
                <a:tc>
                  <a:txBody>
                    <a:bodyPr/>
                    <a:lstStyle/>
                    <a:p>
                      <a:r>
                        <a:rPr lang="de-DE" sz="1400" dirty="0"/>
                        <a:t>Heizungs-optimierung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20 %</a:t>
                      </a:r>
                    </a:p>
                  </a:txBody>
                  <a:tcPr marL="0" marR="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-</a:t>
                      </a:r>
                    </a:p>
                  </a:txBody>
                  <a:tcPr marL="36000" marR="36000" marT="18000" marB="180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marL="0" marR="0" marT="18000" marB="1800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329582"/>
                  </a:ext>
                </a:extLst>
              </a:tr>
            </a:tbl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66C10E0-1550-42E0-B3EE-E9F86101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229206-030C-319A-3561-D5A2370B3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666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703FA772-B586-411C-8CDC-69BFA6CE34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47AE342-5931-43F0-959E-5042E6AA09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363" y="1396864"/>
            <a:ext cx="10007600" cy="4012345"/>
          </a:xfrm>
          <a:solidFill>
            <a:schemeClr val="tx2"/>
          </a:solidFill>
        </p:spPr>
        <p:txBody>
          <a:bodyPr/>
          <a:lstStyle/>
          <a:p>
            <a:r>
              <a:rPr lang="de-DE" sz="1600" b="1" dirty="0">
                <a:solidFill>
                  <a:schemeClr val="accent1"/>
                </a:solidFill>
              </a:rPr>
              <a:t>verbesserte Förderbedingungen </a:t>
            </a:r>
            <a:r>
              <a:rPr lang="de-DE" sz="1600" dirty="0"/>
              <a:t>bei erstelltem Individuellen (</a:t>
            </a:r>
            <a:r>
              <a:rPr lang="de-DE" sz="1600" b="1" dirty="0">
                <a:solidFill>
                  <a:schemeClr val="accent1"/>
                </a:solidFill>
              </a:rPr>
              <a:t>finalen</a:t>
            </a:r>
            <a:r>
              <a:rPr lang="de-DE" sz="1600" dirty="0"/>
              <a:t>) </a:t>
            </a:r>
            <a:r>
              <a:rPr lang="de-DE" sz="1600" b="1" dirty="0">
                <a:solidFill>
                  <a:schemeClr val="accent1"/>
                </a:solidFill>
              </a:rPr>
              <a:t>Sanierungsfahrplan</a:t>
            </a:r>
            <a:r>
              <a:rPr lang="de-DE" sz="1600" dirty="0"/>
              <a:t> </a:t>
            </a:r>
          </a:p>
          <a:p>
            <a:r>
              <a:rPr lang="de-DE" sz="1600" b="1" dirty="0" err="1">
                <a:solidFill>
                  <a:schemeClr val="accent1"/>
                </a:solidFill>
              </a:rPr>
              <a:t>iSFP</a:t>
            </a:r>
            <a:r>
              <a:rPr lang="de-DE" sz="1600" b="1" dirty="0">
                <a:solidFill>
                  <a:schemeClr val="accent1"/>
                </a:solidFill>
              </a:rPr>
              <a:t>-Bonus: + 5 % </a:t>
            </a:r>
            <a:r>
              <a:rPr lang="de-DE" sz="1600" dirty="0"/>
              <a:t>(Gewährung ab erster </a:t>
            </a:r>
            <a:r>
              <a:rPr lang="de-DE" sz="1600" dirty="0" err="1"/>
              <a:t>iSFP</a:t>
            </a:r>
            <a:r>
              <a:rPr lang="de-DE" sz="1600" dirty="0"/>
              <a:t>-Maßnahme </a:t>
            </a:r>
            <a:r>
              <a:rPr lang="de-DE" sz="1600" b="1" dirty="0">
                <a:solidFill>
                  <a:schemeClr val="accent1"/>
                </a:solidFill>
              </a:rPr>
              <a:t>im Wohngebäude</a:t>
            </a:r>
            <a:r>
              <a:rPr lang="de-DE" sz="1600" dirty="0"/>
              <a:t>, keine Rückforderung bei nicht vollständiger Umsetzung)</a:t>
            </a:r>
          </a:p>
          <a:p>
            <a:endParaRPr lang="de-DE" sz="1600" dirty="0"/>
          </a:p>
          <a:p>
            <a:r>
              <a:rPr lang="de-DE" sz="1600" dirty="0"/>
              <a:t>Voraussetzungen: </a:t>
            </a:r>
          </a:p>
          <a:p>
            <a:pPr lvl="1"/>
            <a:r>
              <a:rPr lang="de-DE" sz="1600" dirty="0"/>
              <a:t>Vollständige Erstellung und Förderung </a:t>
            </a:r>
            <a:r>
              <a:rPr lang="de-DE" sz="1600" dirty="0" err="1"/>
              <a:t>iSFP</a:t>
            </a:r>
            <a:r>
              <a:rPr lang="de-DE" sz="1600" dirty="0"/>
              <a:t> mit </a:t>
            </a:r>
            <a:r>
              <a:rPr lang="de-DE" sz="1600" b="1" dirty="0">
                <a:solidFill>
                  <a:schemeClr val="accent1"/>
                </a:solidFill>
              </a:rPr>
              <a:t>finaler</a:t>
            </a:r>
            <a:r>
              <a:rPr lang="de-DE" sz="1600" dirty="0"/>
              <a:t> Vorlage (= erfolgte Bezuschussung)</a:t>
            </a:r>
          </a:p>
          <a:p>
            <a:pPr lvl="2"/>
            <a:r>
              <a:rPr lang="de-DE" sz="1600" dirty="0"/>
              <a:t>Energetische Sanierungsmaßnahme als </a:t>
            </a:r>
            <a:r>
              <a:rPr lang="de-DE" sz="1600" b="1" dirty="0">
                <a:solidFill>
                  <a:schemeClr val="accent1"/>
                </a:solidFill>
              </a:rPr>
              <a:t>Bestandteil</a:t>
            </a:r>
            <a:r>
              <a:rPr lang="de-DE" sz="1600" dirty="0"/>
              <a:t> des </a:t>
            </a:r>
            <a:r>
              <a:rPr lang="de-DE" sz="1600" b="1" dirty="0" err="1">
                <a:solidFill>
                  <a:schemeClr val="accent1"/>
                </a:solidFill>
              </a:rPr>
              <a:t>iSFPs</a:t>
            </a:r>
            <a:endParaRPr lang="de-DE" sz="1600" b="1" dirty="0">
              <a:solidFill>
                <a:schemeClr val="accent1"/>
              </a:solidFill>
            </a:endParaRPr>
          </a:p>
          <a:p>
            <a:pPr lvl="2"/>
            <a:r>
              <a:rPr lang="de-DE" sz="1600" dirty="0"/>
              <a:t>unverzügliche Anzeigepflicht von Abweichungen an BAFA bzw. KfW,</a:t>
            </a:r>
          </a:p>
          <a:p>
            <a:pPr lvl="2"/>
            <a:r>
              <a:rPr lang="de-DE" sz="1600" dirty="0"/>
              <a:t>unschädlich: unwesentliche Abweichungen, Übererfüllung/ Ambitionssteigerung (z. B. Wärmepumpe als reine EE-Heizung statt Gashybrid-Heizung)</a:t>
            </a:r>
          </a:p>
          <a:p>
            <a:pPr lvl="2"/>
            <a:r>
              <a:rPr lang="de-DE" sz="1600" dirty="0"/>
              <a:t>Unschädliche Änderung der zeitlichen Reihenfolge; </a:t>
            </a:r>
          </a:p>
          <a:p>
            <a:pPr lvl="2"/>
            <a:r>
              <a:rPr lang="de-DE" sz="1600" dirty="0"/>
              <a:t>wesentliche Untererfüllung ist keine </a:t>
            </a:r>
            <a:r>
              <a:rPr lang="de-DE" sz="1600" dirty="0" err="1"/>
              <a:t>iSFP</a:t>
            </a:r>
            <a:r>
              <a:rPr lang="de-DE" sz="1600" dirty="0"/>
              <a:t>-Maßnahme;</a:t>
            </a:r>
          </a:p>
          <a:p>
            <a:pPr lvl="1"/>
            <a:r>
              <a:rPr lang="de-DE" sz="1600" dirty="0"/>
              <a:t>Umsetzung der Maßnahme(n) </a:t>
            </a:r>
            <a:r>
              <a:rPr lang="de-DE" sz="1600" b="1" dirty="0">
                <a:solidFill>
                  <a:schemeClr val="accent1"/>
                </a:solidFill>
              </a:rPr>
              <a:t>innerhalb</a:t>
            </a:r>
            <a:r>
              <a:rPr lang="de-DE" sz="1600" dirty="0"/>
              <a:t> </a:t>
            </a:r>
            <a:r>
              <a:rPr lang="de-DE" sz="1600" b="1" dirty="0">
                <a:solidFill>
                  <a:schemeClr val="accent1"/>
                </a:solidFill>
              </a:rPr>
              <a:t>von</a:t>
            </a:r>
            <a:r>
              <a:rPr lang="de-DE" sz="1600" dirty="0"/>
              <a:t> maximal </a:t>
            </a:r>
            <a:r>
              <a:rPr lang="de-DE" sz="1600" b="1" dirty="0">
                <a:solidFill>
                  <a:schemeClr val="accent1"/>
                </a:solidFill>
              </a:rPr>
              <a:t>15 Jahren </a:t>
            </a:r>
            <a:r>
              <a:rPr lang="de-DE" sz="1600" dirty="0"/>
              <a:t>nach Erstellung </a:t>
            </a:r>
            <a:r>
              <a:rPr lang="de-DE" sz="1600" dirty="0" err="1"/>
              <a:t>iSFP</a:t>
            </a:r>
            <a:r>
              <a:rPr lang="de-DE" sz="1600" dirty="0"/>
              <a:t>*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2C9BB74-0657-40DA-8A5D-DC1580F9B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BEG fördert individuellen Sanierungsfahrplan!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052D5C-906F-47D2-A803-84E8EB65DA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08892A7-562D-4AB0-9292-7ACEEB32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B867D0-91CE-62DF-B8CF-3A5C43E21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057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Wichtigste zuerst….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9B3696-ABFD-4DF7-9454-24C938D33D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405" y="784796"/>
            <a:ext cx="9867558" cy="360040"/>
          </a:xfrm>
        </p:spPr>
        <p:txBody>
          <a:bodyPr/>
          <a:lstStyle/>
          <a:p>
            <a:r>
              <a:rPr lang="de-DE" b="1" dirty="0"/>
              <a:t>Stand: 21.04.2022</a:t>
            </a:r>
            <a:endParaRPr lang="de-DE" dirty="0"/>
          </a:p>
          <a:p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539626" y="1504876"/>
            <a:ext cx="9865096" cy="204261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de-DE" b="1" dirty="0"/>
              <a:t>Neubau: Förderanträge für die Effizienzhaus-Stufe 40 mit Nachhaltigkeits-Klasse wieder möglich</a:t>
            </a:r>
          </a:p>
          <a:p>
            <a:endParaRPr lang="de-DE" dirty="0"/>
          </a:p>
          <a:p>
            <a:r>
              <a:rPr lang="de-DE" dirty="0"/>
              <a:t>Ab sofort können Sie im Rahmen der Neubauförderung wieder Anträge für die Effizienzhaus-Stufe 40 mit Nachhaltigkeits-Klasse stellen. Voraussetzung hierfür ist das Qualitätssiegel Nachhaltiges Gebäude.</a:t>
            </a:r>
          </a:p>
          <a:p>
            <a:r>
              <a:rPr lang="de-DE" dirty="0"/>
              <a:t>Wegen der enorm hohen Nachfrage sind die Fördermittel für die Effizienzhaus-Stufen 40 mit Erneuerbare-Energien-Klasse und 40 Plus bereits komplett ausgeschöpft. Bitte stellen Sie für diese Stufen </a:t>
            </a:r>
            <a:r>
              <a:rPr lang="de-DE" b="1" dirty="0"/>
              <a:t>keine</a:t>
            </a:r>
            <a:r>
              <a:rPr lang="de-DE" dirty="0"/>
              <a:t> Anträge mehr.</a:t>
            </a:r>
          </a:p>
          <a:p>
            <a:endParaRPr lang="de-DE" b="1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773EFB6-63AD-2067-99C2-477D2E6F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EE7F2E-FBFB-1024-7382-998D95C5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149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t>20</a:t>
            </a:fld>
            <a:endParaRPr lang="de-DE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D8E95B1-E957-4FC0-98D5-FA6BC81562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* </a:t>
            </a:r>
            <a:r>
              <a:rPr lang="de-DE" b="1" dirty="0"/>
              <a:t>B</a:t>
            </a:r>
            <a:r>
              <a:rPr lang="de-DE" dirty="0"/>
              <a:t>estätigung </a:t>
            </a:r>
            <a:r>
              <a:rPr lang="de-DE" b="1" dirty="0"/>
              <a:t>z</a:t>
            </a:r>
            <a:r>
              <a:rPr lang="de-DE" dirty="0"/>
              <a:t>um </a:t>
            </a:r>
            <a:r>
              <a:rPr lang="de-DE" b="1" dirty="0"/>
              <a:t>A</a:t>
            </a:r>
            <a:r>
              <a:rPr lang="de-DE" dirty="0"/>
              <a:t>ntrag					** </a:t>
            </a:r>
            <a:r>
              <a:rPr lang="de-DE" b="1" dirty="0"/>
              <a:t>B</a:t>
            </a:r>
            <a:r>
              <a:rPr lang="de-DE" dirty="0"/>
              <a:t>estätigung </a:t>
            </a:r>
            <a:r>
              <a:rPr lang="de-DE" b="1" dirty="0"/>
              <a:t>n</a:t>
            </a:r>
            <a:r>
              <a:rPr lang="de-DE" dirty="0"/>
              <a:t>ach </a:t>
            </a:r>
            <a:r>
              <a:rPr lang="de-DE" b="1" dirty="0"/>
              <a:t>D</a:t>
            </a:r>
            <a:r>
              <a:rPr lang="de-DE" dirty="0"/>
              <a:t>urchführung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33D1A4BD-35A3-4178-96B4-07B77324B3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Beispielverläufe </a:t>
            </a:r>
            <a:r>
              <a:rPr lang="de-DE" dirty="0" err="1"/>
              <a:t>iSFP</a:t>
            </a:r>
            <a:r>
              <a:rPr lang="de-DE" dirty="0"/>
              <a:t>-Bonus</a:t>
            </a:r>
          </a:p>
        </p:txBody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9E044CCA-9285-41DF-A0B0-DD0B86B08D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1397000"/>
            <a:ext cx="10006613" cy="4012210"/>
          </a:xfrm>
          <a:solidFill>
            <a:schemeClr val="tx2"/>
          </a:solidFill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84F8CFE0-8125-4D40-8A28-133B26A9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05" y="334407"/>
            <a:ext cx="10006612" cy="378381"/>
          </a:xfrm>
        </p:spPr>
        <p:txBody>
          <a:bodyPr/>
          <a:lstStyle/>
          <a:p>
            <a:r>
              <a:rPr lang="de-DE" dirty="0" err="1"/>
              <a:t>iSFP</a:t>
            </a:r>
            <a:r>
              <a:rPr lang="de-DE" dirty="0"/>
              <a:t>-Bonus für schrittweise Sanierung </a:t>
            </a:r>
          </a:p>
        </p:txBody>
      </p:sp>
      <p:sp>
        <p:nvSpPr>
          <p:cNvPr id="82" name="Freeform 6">
            <a:extLst>
              <a:ext uri="{FF2B5EF4-FFF2-40B4-BE49-F238E27FC236}">
                <a16:creationId xmlns:a16="http://schemas.microsoft.com/office/drawing/2014/main" id="{E1469903-67DE-412F-97C9-CE33E6903A22}"/>
              </a:ext>
            </a:extLst>
          </p:cNvPr>
          <p:cNvSpPr>
            <a:spLocks noChangeAspect="1"/>
          </p:cNvSpPr>
          <p:nvPr/>
        </p:nvSpPr>
        <p:spPr bwMode="auto">
          <a:xfrm>
            <a:off x="10094955" y="2920478"/>
            <a:ext cx="300051" cy="581507"/>
          </a:xfrm>
          <a:custGeom>
            <a:avLst/>
            <a:gdLst>
              <a:gd name="T0" fmla="*/ 170 w 179"/>
              <a:gd name="T1" fmla="*/ 127 h 294"/>
              <a:gd name="T2" fmla="*/ 61 w 179"/>
              <a:gd name="T3" fmla="*/ 0 h 294"/>
              <a:gd name="T4" fmla="*/ 0 w 179"/>
              <a:gd name="T5" fmla="*/ 0 h 294"/>
              <a:gd name="T6" fmla="*/ 0 w 179"/>
              <a:gd name="T7" fmla="*/ 294 h 294"/>
              <a:gd name="T8" fmla="*/ 61 w 179"/>
              <a:gd name="T9" fmla="*/ 294 h 294"/>
              <a:gd name="T10" fmla="*/ 61 w 179"/>
              <a:gd name="T11" fmla="*/ 294 h 294"/>
              <a:gd name="T12" fmla="*/ 170 w 179"/>
              <a:gd name="T13" fmla="*/ 167 h 294"/>
              <a:gd name="T14" fmla="*/ 170 w 179"/>
              <a:gd name="T15" fmla="*/ 127 h 294"/>
              <a:gd name="connsiteX0" fmla="*/ 9497 w 9874"/>
              <a:gd name="connsiteY0" fmla="*/ 4320 h 10000"/>
              <a:gd name="connsiteX1" fmla="*/ 3408 w 9874"/>
              <a:gd name="connsiteY1" fmla="*/ 0 h 10000"/>
              <a:gd name="connsiteX2" fmla="*/ 0 w 9874"/>
              <a:gd name="connsiteY2" fmla="*/ 0 h 10000"/>
              <a:gd name="connsiteX3" fmla="*/ 3408 w 9874"/>
              <a:gd name="connsiteY3" fmla="*/ 10000 h 10000"/>
              <a:gd name="connsiteX4" fmla="*/ 3408 w 9874"/>
              <a:gd name="connsiteY4" fmla="*/ 10000 h 10000"/>
              <a:gd name="connsiteX5" fmla="*/ 9497 w 9874"/>
              <a:gd name="connsiteY5" fmla="*/ 5680 h 10000"/>
              <a:gd name="connsiteX6" fmla="*/ 9497 w 9874"/>
              <a:gd name="connsiteY6" fmla="*/ 4320 h 10000"/>
              <a:gd name="connsiteX0" fmla="*/ 6167 w 6549"/>
              <a:gd name="connsiteY0" fmla="*/ 4320 h 10000"/>
              <a:gd name="connsiteX1" fmla="*/ 0 w 6549"/>
              <a:gd name="connsiteY1" fmla="*/ 0 h 10000"/>
              <a:gd name="connsiteX2" fmla="*/ 0 w 6549"/>
              <a:gd name="connsiteY2" fmla="*/ 10000 h 10000"/>
              <a:gd name="connsiteX3" fmla="*/ 0 w 6549"/>
              <a:gd name="connsiteY3" fmla="*/ 10000 h 10000"/>
              <a:gd name="connsiteX4" fmla="*/ 6167 w 6549"/>
              <a:gd name="connsiteY4" fmla="*/ 5680 h 10000"/>
              <a:gd name="connsiteX5" fmla="*/ 6167 w 6549"/>
              <a:gd name="connsiteY5" fmla="*/ 432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9" h="10000">
                <a:moveTo>
                  <a:pt x="6167" y="4320"/>
                </a:moveTo>
                <a:lnTo>
                  <a:pt x="0" y="0"/>
                </a:lnTo>
                <a:lnTo>
                  <a:pt x="0" y="10000"/>
                </a:lnTo>
                <a:lnTo>
                  <a:pt x="0" y="10000"/>
                </a:lnTo>
                <a:lnTo>
                  <a:pt x="6167" y="5680"/>
                </a:lnTo>
                <a:cubicBezTo>
                  <a:pt x="6677" y="5272"/>
                  <a:pt x="6677" y="4728"/>
                  <a:pt x="6167" y="4320"/>
                </a:cubicBezTo>
              </a:path>
            </a:pathLst>
          </a:custGeom>
          <a:solidFill>
            <a:srgbClr val="BDC1C2"/>
          </a:solidFill>
          <a:ln>
            <a:noFill/>
          </a:ln>
        </p:spPr>
        <p:txBody>
          <a:bodyPr vert="horz" wrap="square" lIns="91403" tIns="45703" rIns="91403" bIns="45703" numCol="1" anchor="t" anchorCtr="0" compatLnSpc="1">
            <a:prstTxWarp prst="textNoShape">
              <a:avLst/>
            </a:prstTxWarp>
          </a:bodyPr>
          <a:lstStyle/>
          <a:p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47F8DCD4-987C-48F9-A9E5-9C5CBC482051}"/>
              </a:ext>
            </a:extLst>
          </p:cNvPr>
          <p:cNvSpPr txBox="1"/>
          <p:nvPr/>
        </p:nvSpPr>
        <p:spPr>
          <a:xfrm>
            <a:off x="474824" y="1504299"/>
            <a:ext cx="1448219" cy="1502749"/>
          </a:xfrm>
          <a:prstGeom prst="rect">
            <a:avLst/>
          </a:prstGeom>
          <a:noFill/>
        </p:spPr>
        <p:txBody>
          <a:bodyPr wrap="square" lIns="91403" tIns="45703" rIns="72000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b="1" dirty="0">
                <a:solidFill>
                  <a:schemeClr val="accent1"/>
                </a:solidFill>
              </a:rPr>
              <a:t>Vorlage Individueller Sanierungs-fahrplan </a:t>
            </a:r>
            <a:r>
              <a:rPr lang="de-DE" sz="1200" dirty="0">
                <a:solidFill>
                  <a:schemeClr val="accent1"/>
                </a:solidFill>
              </a:rPr>
              <a:t>(z. B. Endziel EH 70)</a:t>
            </a:r>
            <a:br>
              <a:rPr lang="de-DE" sz="1200" b="1" dirty="0">
                <a:solidFill>
                  <a:schemeClr val="accent1"/>
                </a:solidFill>
              </a:rPr>
            </a:br>
            <a:endParaRPr lang="de-DE" sz="1200" dirty="0">
              <a:solidFill>
                <a:schemeClr val="accent1"/>
              </a:solidFill>
            </a:endParaRPr>
          </a:p>
        </p:txBody>
      </p:sp>
      <p:cxnSp>
        <p:nvCxnSpPr>
          <p:cNvPr id="96" name="Gerade Verbindung 59">
            <a:extLst>
              <a:ext uri="{FF2B5EF4-FFF2-40B4-BE49-F238E27FC236}">
                <a16:creationId xmlns:a16="http://schemas.microsoft.com/office/drawing/2014/main" id="{BCC88057-76F0-43F8-8141-7A254233CDF7}"/>
              </a:ext>
            </a:extLst>
          </p:cNvPr>
          <p:cNvCxnSpPr>
            <a:cxnSpLocks/>
            <a:endCxn id="90" idx="0"/>
          </p:cNvCxnSpPr>
          <p:nvPr/>
        </p:nvCxnSpPr>
        <p:spPr>
          <a:xfrm>
            <a:off x="516839" y="1521860"/>
            <a:ext cx="0" cy="159337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36">
            <a:extLst>
              <a:ext uri="{FF2B5EF4-FFF2-40B4-BE49-F238E27FC236}">
                <a16:creationId xmlns:a16="http://schemas.microsoft.com/office/drawing/2014/main" id="{B7619793-6D89-4374-98EA-E1D8C2D3081E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1919958" y="1540063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feld 103">
            <a:extLst>
              <a:ext uri="{FF2B5EF4-FFF2-40B4-BE49-F238E27FC236}">
                <a16:creationId xmlns:a16="http://schemas.microsoft.com/office/drawing/2014/main" id="{50A11A51-C3E4-43A7-8970-1F0775503E4C}"/>
              </a:ext>
            </a:extLst>
          </p:cNvPr>
          <p:cNvSpPr txBox="1"/>
          <p:nvPr/>
        </p:nvSpPr>
        <p:spPr>
          <a:xfrm>
            <a:off x="3260903" y="1504299"/>
            <a:ext cx="1351239" cy="1002612"/>
          </a:xfrm>
          <a:prstGeom prst="rect">
            <a:avLst/>
          </a:prstGeom>
          <a:noFill/>
        </p:spPr>
        <p:txBody>
          <a:bodyPr wrap="square" lIns="91403" tIns="45703" rIns="91403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Abschluss Baustelle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 err="1">
                <a:solidFill>
                  <a:schemeClr val="accent1"/>
                </a:solidFill>
              </a:rPr>
              <a:t>BnD</a:t>
            </a:r>
            <a:r>
              <a:rPr lang="de-DE" sz="1200" dirty="0">
                <a:solidFill>
                  <a:schemeClr val="accent1"/>
                </a:solidFill>
              </a:rPr>
              <a:t>**</a:t>
            </a: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453274E2-E19E-40C0-9A81-4D98A516A791}"/>
              </a:ext>
            </a:extLst>
          </p:cNvPr>
          <p:cNvSpPr txBox="1"/>
          <p:nvPr/>
        </p:nvSpPr>
        <p:spPr>
          <a:xfrm>
            <a:off x="1925189" y="1504299"/>
            <a:ext cx="1312506" cy="1579694"/>
          </a:xfrm>
          <a:prstGeom prst="rect">
            <a:avLst/>
          </a:prstGeom>
          <a:noFill/>
        </p:spPr>
        <p:txBody>
          <a:bodyPr wrap="square" lIns="91403" tIns="45703" rIns="36000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Antragstellung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BEG EM 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für Maßnahme 3 (z. B. Dach-dämmung), </a:t>
            </a:r>
            <a:r>
              <a:rPr lang="de-DE" sz="1200" dirty="0" err="1">
                <a:solidFill>
                  <a:schemeClr val="accent1"/>
                </a:solidFill>
              </a:rPr>
              <a:t>BzA</a:t>
            </a:r>
            <a:r>
              <a:rPr lang="de-DE" sz="1200" dirty="0">
                <a:solidFill>
                  <a:schemeClr val="accent1"/>
                </a:solidFill>
              </a:rPr>
              <a:t>*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</p:txBody>
      </p:sp>
      <p:sp>
        <p:nvSpPr>
          <p:cNvPr id="36" name="Pfeil nach rechts 3">
            <a:extLst>
              <a:ext uri="{FF2B5EF4-FFF2-40B4-BE49-F238E27FC236}">
                <a16:creationId xmlns:a16="http://schemas.microsoft.com/office/drawing/2014/main" id="{125DDBCE-D6F9-4870-A261-D77E1E5E0F96}"/>
              </a:ext>
            </a:extLst>
          </p:cNvPr>
          <p:cNvSpPr/>
          <p:nvPr/>
        </p:nvSpPr>
        <p:spPr>
          <a:xfrm>
            <a:off x="441771" y="3083155"/>
            <a:ext cx="9857252" cy="28797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sp>
        <p:nvSpPr>
          <p:cNvPr id="38" name="Abgerundetes Rechteck 30">
            <a:extLst>
              <a:ext uri="{FF2B5EF4-FFF2-40B4-BE49-F238E27FC236}">
                <a16:creationId xmlns:a16="http://schemas.microsoft.com/office/drawing/2014/main" id="{7BF2032B-450D-4E6E-BAD2-AFFD4E6166B8}"/>
              </a:ext>
            </a:extLst>
          </p:cNvPr>
          <p:cNvSpPr>
            <a:spLocks noChangeAspect="1"/>
          </p:cNvSpPr>
          <p:nvPr/>
        </p:nvSpPr>
        <p:spPr>
          <a:xfrm>
            <a:off x="1814853" y="3115231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sp>
        <p:nvSpPr>
          <p:cNvPr id="90" name="Abgerundetes Rechteck 5">
            <a:extLst>
              <a:ext uri="{FF2B5EF4-FFF2-40B4-BE49-F238E27FC236}">
                <a16:creationId xmlns:a16="http://schemas.microsoft.com/office/drawing/2014/main" id="{06DD7831-ED01-4565-A917-4C6BA0BD3D26}"/>
              </a:ext>
            </a:extLst>
          </p:cNvPr>
          <p:cNvSpPr>
            <a:spLocks noChangeAspect="1"/>
          </p:cNvSpPr>
          <p:nvPr/>
        </p:nvSpPr>
        <p:spPr>
          <a:xfrm>
            <a:off x="402822" y="3115231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cxnSp>
        <p:nvCxnSpPr>
          <p:cNvPr id="67" name="Gerade Verbindung 36">
            <a:extLst>
              <a:ext uri="{FF2B5EF4-FFF2-40B4-BE49-F238E27FC236}">
                <a16:creationId xmlns:a16="http://schemas.microsoft.com/office/drawing/2014/main" id="{70FA93B0-6182-45D6-B365-3583DCDC3FD8}"/>
              </a:ext>
            </a:extLst>
          </p:cNvPr>
          <p:cNvCxnSpPr>
            <a:cxnSpLocks/>
          </p:cNvCxnSpPr>
          <p:nvPr/>
        </p:nvCxnSpPr>
        <p:spPr>
          <a:xfrm>
            <a:off x="3251974" y="1540063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bgerundetes Rechteck 30">
            <a:extLst>
              <a:ext uri="{FF2B5EF4-FFF2-40B4-BE49-F238E27FC236}">
                <a16:creationId xmlns:a16="http://schemas.microsoft.com/office/drawing/2014/main" id="{35FF0F04-65A8-4FD2-8F07-D917C569213A}"/>
              </a:ext>
            </a:extLst>
          </p:cNvPr>
          <p:cNvSpPr>
            <a:spLocks noChangeAspect="1"/>
          </p:cNvSpPr>
          <p:nvPr/>
        </p:nvSpPr>
        <p:spPr>
          <a:xfrm>
            <a:off x="3146869" y="3115231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sp>
        <p:nvSpPr>
          <p:cNvPr id="46" name="Pfeil: Fünfeck 45">
            <a:extLst>
              <a:ext uri="{FF2B5EF4-FFF2-40B4-BE49-F238E27FC236}">
                <a16:creationId xmlns:a16="http://schemas.microsoft.com/office/drawing/2014/main" id="{55CA78D3-06D9-4FBE-B67B-7D41C018A229}"/>
              </a:ext>
            </a:extLst>
          </p:cNvPr>
          <p:cNvSpPr/>
          <p:nvPr/>
        </p:nvSpPr>
        <p:spPr>
          <a:xfrm>
            <a:off x="1927978" y="2849897"/>
            <a:ext cx="2341409" cy="15854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pPr algn="ctr">
              <a:buSzPct val="110000"/>
            </a:pPr>
            <a:r>
              <a:rPr lang="de-DE" sz="1000" dirty="0">
                <a:solidFill>
                  <a:schemeClr val="tx1"/>
                </a:solidFill>
              </a:rPr>
              <a:t>Schritt 1</a:t>
            </a:r>
          </a:p>
        </p:txBody>
      </p:sp>
      <p:cxnSp>
        <p:nvCxnSpPr>
          <p:cNvPr id="49" name="Gerade Verbindung 36">
            <a:extLst>
              <a:ext uri="{FF2B5EF4-FFF2-40B4-BE49-F238E27FC236}">
                <a16:creationId xmlns:a16="http://schemas.microsoft.com/office/drawing/2014/main" id="{529F9324-DC50-4021-97BF-EACE5A52C872}"/>
              </a:ext>
            </a:extLst>
          </p:cNvPr>
          <p:cNvCxnSpPr>
            <a:cxnSpLocks/>
          </p:cNvCxnSpPr>
          <p:nvPr/>
        </p:nvCxnSpPr>
        <p:spPr>
          <a:xfrm>
            <a:off x="4256154" y="1540640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A08E8927-F5AA-467C-850A-6EE3C47AFE88}"/>
              </a:ext>
            </a:extLst>
          </p:cNvPr>
          <p:cNvSpPr txBox="1"/>
          <p:nvPr/>
        </p:nvSpPr>
        <p:spPr>
          <a:xfrm>
            <a:off x="5597099" y="1504876"/>
            <a:ext cx="1351239" cy="1002612"/>
          </a:xfrm>
          <a:prstGeom prst="rect">
            <a:avLst/>
          </a:prstGeom>
          <a:noFill/>
        </p:spPr>
        <p:txBody>
          <a:bodyPr wrap="square" lIns="91403" tIns="45703" rIns="91403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Abschluss Baustelle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 err="1">
                <a:solidFill>
                  <a:schemeClr val="accent1"/>
                </a:solidFill>
              </a:rPr>
              <a:t>BnD</a:t>
            </a:r>
            <a:r>
              <a:rPr lang="de-DE" sz="1200" dirty="0">
                <a:solidFill>
                  <a:schemeClr val="accent1"/>
                </a:solidFill>
              </a:rPr>
              <a:t>**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D2279E46-585B-44D4-A703-B11F8E3461E8}"/>
              </a:ext>
            </a:extLst>
          </p:cNvPr>
          <p:cNvSpPr txBox="1"/>
          <p:nvPr/>
        </p:nvSpPr>
        <p:spPr>
          <a:xfrm>
            <a:off x="4261385" y="1504876"/>
            <a:ext cx="1312506" cy="1579694"/>
          </a:xfrm>
          <a:prstGeom prst="rect">
            <a:avLst/>
          </a:prstGeom>
          <a:noFill/>
        </p:spPr>
        <p:txBody>
          <a:bodyPr wrap="square" lIns="91403" tIns="45703" rIns="91403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Antragstellung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BEG EM 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für Maßnahme 1 (z. B. Fenster-</a:t>
            </a:r>
            <a:r>
              <a:rPr lang="de-DE" sz="1200" dirty="0" err="1">
                <a:solidFill>
                  <a:schemeClr val="accent1"/>
                </a:solidFill>
              </a:rPr>
              <a:t>austauch</a:t>
            </a:r>
            <a:r>
              <a:rPr lang="de-DE" sz="1200" dirty="0">
                <a:solidFill>
                  <a:schemeClr val="accent1"/>
                </a:solidFill>
              </a:rPr>
              <a:t>), </a:t>
            </a:r>
            <a:r>
              <a:rPr lang="de-DE" sz="1200" dirty="0" err="1">
                <a:solidFill>
                  <a:schemeClr val="accent1"/>
                </a:solidFill>
              </a:rPr>
              <a:t>BzA</a:t>
            </a:r>
            <a:r>
              <a:rPr lang="de-DE" sz="1200" dirty="0">
                <a:solidFill>
                  <a:schemeClr val="accent1"/>
                </a:solidFill>
              </a:rPr>
              <a:t>*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</p:txBody>
      </p:sp>
      <p:sp>
        <p:nvSpPr>
          <p:cNvPr id="52" name="Abgerundetes Rechteck 30">
            <a:extLst>
              <a:ext uri="{FF2B5EF4-FFF2-40B4-BE49-F238E27FC236}">
                <a16:creationId xmlns:a16="http://schemas.microsoft.com/office/drawing/2014/main" id="{B382E869-84C5-41AD-9797-A2A769A0EDC5}"/>
              </a:ext>
            </a:extLst>
          </p:cNvPr>
          <p:cNvSpPr>
            <a:spLocks noChangeAspect="1"/>
          </p:cNvSpPr>
          <p:nvPr/>
        </p:nvSpPr>
        <p:spPr>
          <a:xfrm>
            <a:off x="4151049" y="3115808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cxnSp>
        <p:nvCxnSpPr>
          <p:cNvPr id="53" name="Gerade Verbindung 36">
            <a:extLst>
              <a:ext uri="{FF2B5EF4-FFF2-40B4-BE49-F238E27FC236}">
                <a16:creationId xmlns:a16="http://schemas.microsoft.com/office/drawing/2014/main" id="{90FDDFF2-61C0-40F1-A22F-C1E47A8B6DFA}"/>
              </a:ext>
            </a:extLst>
          </p:cNvPr>
          <p:cNvCxnSpPr>
            <a:cxnSpLocks/>
          </p:cNvCxnSpPr>
          <p:nvPr/>
        </p:nvCxnSpPr>
        <p:spPr>
          <a:xfrm>
            <a:off x="5588170" y="1540640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bgerundetes Rechteck 30">
            <a:extLst>
              <a:ext uri="{FF2B5EF4-FFF2-40B4-BE49-F238E27FC236}">
                <a16:creationId xmlns:a16="http://schemas.microsoft.com/office/drawing/2014/main" id="{F9437B8F-9E35-448A-B880-104298FBBAEA}"/>
              </a:ext>
            </a:extLst>
          </p:cNvPr>
          <p:cNvSpPr>
            <a:spLocks noChangeAspect="1"/>
          </p:cNvSpPr>
          <p:nvPr/>
        </p:nvSpPr>
        <p:spPr>
          <a:xfrm>
            <a:off x="5483065" y="3115808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cxnSp>
        <p:nvCxnSpPr>
          <p:cNvPr id="55" name="Gerade Verbindung 36">
            <a:extLst>
              <a:ext uri="{FF2B5EF4-FFF2-40B4-BE49-F238E27FC236}">
                <a16:creationId xmlns:a16="http://schemas.microsoft.com/office/drawing/2014/main" id="{1E2DDFFF-3458-445A-8FD5-64DBE31853F5}"/>
              </a:ext>
            </a:extLst>
          </p:cNvPr>
          <p:cNvCxnSpPr>
            <a:cxnSpLocks/>
          </p:cNvCxnSpPr>
          <p:nvPr/>
        </p:nvCxnSpPr>
        <p:spPr>
          <a:xfrm>
            <a:off x="6600334" y="1540640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>
            <a:extLst>
              <a:ext uri="{FF2B5EF4-FFF2-40B4-BE49-F238E27FC236}">
                <a16:creationId xmlns:a16="http://schemas.microsoft.com/office/drawing/2014/main" id="{0F350F71-A7BD-4900-81EF-91C3443413DA}"/>
              </a:ext>
            </a:extLst>
          </p:cNvPr>
          <p:cNvSpPr txBox="1"/>
          <p:nvPr/>
        </p:nvSpPr>
        <p:spPr>
          <a:xfrm>
            <a:off x="7941279" y="1504876"/>
            <a:ext cx="1351239" cy="1002612"/>
          </a:xfrm>
          <a:prstGeom prst="rect">
            <a:avLst/>
          </a:prstGeom>
          <a:noFill/>
        </p:spPr>
        <p:txBody>
          <a:bodyPr wrap="square" lIns="91403" tIns="45703" rIns="91403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Abschluss Baustelle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 err="1">
                <a:solidFill>
                  <a:schemeClr val="accent1"/>
                </a:solidFill>
              </a:rPr>
              <a:t>BnD</a:t>
            </a:r>
            <a:r>
              <a:rPr lang="de-DE" sz="1200" dirty="0">
                <a:solidFill>
                  <a:schemeClr val="accent1"/>
                </a:solidFill>
              </a:rPr>
              <a:t>**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EAAA1668-CF01-41C5-B4D8-17D3658084F9}"/>
              </a:ext>
            </a:extLst>
          </p:cNvPr>
          <p:cNvSpPr txBox="1"/>
          <p:nvPr/>
        </p:nvSpPr>
        <p:spPr>
          <a:xfrm>
            <a:off x="6605565" y="1504876"/>
            <a:ext cx="1312506" cy="1194973"/>
          </a:xfrm>
          <a:prstGeom prst="rect">
            <a:avLst/>
          </a:prstGeom>
          <a:noFill/>
        </p:spPr>
        <p:txBody>
          <a:bodyPr wrap="square" lIns="91403" tIns="45703" rIns="91403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Antragstellung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BEG WG 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für EH 70, </a:t>
            </a:r>
            <a:r>
              <a:rPr lang="de-DE" sz="1200" dirty="0" err="1">
                <a:solidFill>
                  <a:schemeClr val="accent1"/>
                </a:solidFill>
              </a:rPr>
              <a:t>BzA</a:t>
            </a:r>
            <a:r>
              <a:rPr lang="de-DE" sz="1200" dirty="0">
                <a:solidFill>
                  <a:schemeClr val="accent1"/>
                </a:solidFill>
              </a:rPr>
              <a:t>*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</p:txBody>
      </p:sp>
      <p:sp>
        <p:nvSpPr>
          <p:cNvPr id="58" name="Abgerundetes Rechteck 30">
            <a:extLst>
              <a:ext uri="{FF2B5EF4-FFF2-40B4-BE49-F238E27FC236}">
                <a16:creationId xmlns:a16="http://schemas.microsoft.com/office/drawing/2014/main" id="{79F5CEF0-D5E2-483C-BE5A-938CF3FC61A4}"/>
              </a:ext>
            </a:extLst>
          </p:cNvPr>
          <p:cNvSpPr>
            <a:spLocks noChangeAspect="1"/>
          </p:cNvSpPr>
          <p:nvPr/>
        </p:nvSpPr>
        <p:spPr>
          <a:xfrm>
            <a:off x="6495229" y="3115808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cxnSp>
        <p:nvCxnSpPr>
          <p:cNvPr id="59" name="Gerade Verbindung 36">
            <a:extLst>
              <a:ext uri="{FF2B5EF4-FFF2-40B4-BE49-F238E27FC236}">
                <a16:creationId xmlns:a16="http://schemas.microsoft.com/office/drawing/2014/main" id="{9EA512F6-1D3E-4187-997A-ED7B6CAEBBFD}"/>
              </a:ext>
            </a:extLst>
          </p:cNvPr>
          <p:cNvCxnSpPr>
            <a:cxnSpLocks/>
          </p:cNvCxnSpPr>
          <p:nvPr/>
        </p:nvCxnSpPr>
        <p:spPr>
          <a:xfrm>
            <a:off x="7932350" y="1540640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bgerundetes Rechteck 30">
            <a:extLst>
              <a:ext uri="{FF2B5EF4-FFF2-40B4-BE49-F238E27FC236}">
                <a16:creationId xmlns:a16="http://schemas.microsoft.com/office/drawing/2014/main" id="{597BF0F3-CAF7-4A88-AC0A-7C4DE61383FC}"/>
              </a:ext>
            </a:extLst>
          </p:cNvPr>
          <p:cNvSpPr>
            <a:spLocks noChangeAspect="1"/>
          </p:cNvSpPr>
          <p:nvPr/>
        </p:nvSpPr>
        <p:spPr>
          <a:xfrm>
            <a:off x="7827245" y="3115808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sp>
        <p:nvSpPr>
          <p:cNvPr id="62" name="Pfeil: Fünfeck 61">
            <a:extLst>
              <a:ext uri="{FF2B5EF4-FFF2-40B4-BE49-F238E27FC236}">
                <a16:creationId xmlns:a16="http://schemas.microsoft.com/office/drawing/2014/main" id="{6ABBEC22-0F1B-41BD-98E1-A4F2ED43E2B1}"/>
              </a:ext>
            </a:extLst>
          </p:cNvPr>
          <p:cNvSpPr/>
          <p:nvPr/>
        </p:nvSpPr>
        <p:spPr>
          <a:xfrm>
            <a:off x="4256154" y="2849897"/>
            <a:ext cx="2341409" cy="15854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pPr algn="ctr">
              <a:buSzPct val="110000"/>
            </a:pPr>
            <a:r>
              <a:rPr lang="de-DE" sz="1000" dirty="0">
                <a:solidFill>
                  <a:schemeClr val="tx1"/>
                </a:solidFill>
              </a:rPr>
              <a:t>Schritt 2</a:t>
            </a:r>
          </a:p>
        </p:txBody>
      </p:sp>
      <p:sp>
        <p:nvSpPr>
          <p:cNvPr id="65" name="Pfeil: Fünfeck 64">
            <a:extLst>
              <a:ext uri="{FF2B5EF4-FFF2-40B4-BE49-F238E27FC236}">
                <a16:creationId xmlns:a16="http://schemas.microsoft.com/office/drawing/2014/main" id="{0BFA9C47-7C1F-4937-A3BE-C12B1F46510B}"/>
              </a:ext>
            </a:extLst>
          </p:cNvPr>
          <p:cNvSpPr/>
          <p:nvPr/>
        </p:nvSpPr>
        <p:spPr>
          <a:xfrm>
            <a:off x="6600334" y="2849897"/>
            <a:ext cx="2341409" cy="15854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pPr algn="ctr">
              <a:buSzPct val="110000"/>
            </a:pPr>
            <a:r>
              <a:rPr lang="de-DE" sz="1000" dirty="0"/>
              <a:t>Schritt 3</a:t>
            </a:r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C23EC3B4-D740-47F5-B103-7F2535A15F45}"/>
              </a:ext>
            </a:extLst>
          </p:cNvPr>
          <p:cNvSpPr>
            <a:spLocks noChangeAspect="1"/>
          </p:cNvSpPr>
          <p:nvPr/>
        </p:nvSpPr>
        <p:spPr bwMode="auto">
          <a:xfrm>
            <a:off x="10087743" y="4811801"/>
            <a:ext cx="300051" cy="581507"/>
          </a:xfrm>
          <a:custGeom>
            <a:avLst/>
            <a:gdLst>
              <a:gd name="T0" fmla="*/ 170 w 179"/>
              <a:gd name="T1" fmla="*/ 127 h 294"/>
              <a:gd name="T2" fmla="*/ 61 w 179"/>
              <a:gd name="T3" fmla="*/ 0 h 294"/>
              <a:gd name="T4" fmla="*/ 0 w 179"/>
              <a:gd name="T5" fmla="*/ 0 h 294"/>
              <a:gd name="T6" fmla="*/ 0 w 179"/>
              <a:gd name="T7" fmla="*/ 294 h 294"/>
              <a:gd name="T8" fmla="*/ 61 w 179"/>
              <a:gd name="T9" fmla="*/ 294 h 294"/>
              <a:gd name="T10" fmla="*/ 61 w 179"/>
              <a:gd name="T11" fmla="*/ 294 h 294"/>
              <a:gd name="T12" fmla="*/ 170 w 179"/>
              <a:gd name="T13" fmla="*/ 167 h 294"/>
              <a:gd name="T14" fmla="*/ 170 w 179"/>
              <a:gd name="T15" fmla="*/ 127 h 294"/>
              <a:gd name="connsiteX0" fmla="*/ 9497 w 9874"/>
              <a:gd name="connsiteY0" fmla="*/ 4320 h 10000"/>
              <a:gd name="connsiteX1" fmla="*/ 3408 w 9874"/>
              <a:gd name="connsiteY1" fmla="*/ 0 h 10000"/>
              <a:gd name="connsiteX2" fmla="*/ 0 w 9874"/>
              <a:gd name="connsiteY2" fmla="*/ 0 h 10000"/>
              <a:gd name="connsiteX3" fmla="*/ 3408 w 9874"/>
              <a:gd name="connsiteY3" fmla="*/ 10000 h 10000"/>
              <a:gd name="connsiteX4" fmla="*/ 3408 w 9874"/>
              <a:gd name="connsiteY4" fmla="*/ 10000 h 10000"/>
              <a:gd name="connsiteX5" fmla="*/ 9497 w 9874"/>
              <a:gd name="connsiteY5" fmla="*/ 5680 h 10000"/>
              <a:gd name="connsiteX6" fmla="*/ 9497 w 9874"/>
              <a:gd name="connsiteY6" fmla="*/ 4320 h 10000"/>
              <a:gd name="connsiteX0" fmla="*/ 6167 w 6549"/>
              <a:gd name="connsiteY0" fmla="*/ 4320 h 10000"/>
              <a:gd name="connsiteX1" fmla="*/ 0 w 6549"/>
              <a:gd name="connsiteY1" fmla="*/ 0 h 10000"/>
              <a:gd name="connsiteX2" fmla="*/ 0 w 6549"/>
              <a:gd name="connsiteY2" fmla="*/ 10000 h 10000"/>
              <a:gd name="connsiteX3" fmla="*/ 0 w 6549"/>
              <a:gd name="connsiteY3" fmla="*/ 10000 h 10000"/>
              <a:gd name="connsiteX4" fmla="*/ 6167 w 6549"/>
              <a:gd name="connsiteY4" fmla="*/ 5680 h 10000"/>
              <a:gd name="connsiteX5" fmla="*/ 6167 w 6549"/>
              <a:gd name="connsiteY5" fmla="*/ 432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9" h="10000">
                <a:moveTo>
                  <a:pt x="6167" y="4320"/>
                </a:moveTo>
                <a:lnTo>
                  <a:pt x="0" y="0"/>
                </a:lnTo>
                <a:lnTo>
                  <a:pt x="0" y="10000"/>
                </a:lnTo>
                <a:lnTo>
                  <a:pt x="0" y="10000"/>
                </a:lnTo>
                <a:lnTo>
                  <a:pt x="6167" y="5680"/>
                </a:lnTo>
                <a:cubicBezTo>
                  <a:pt x="6677" y="5272"/>
                  <a:pt x="6677" y="4728"/>
                  <a:pt x="6167" y="4320"/>
                </a:cubicBezTo>
              </a:path>
            </a:pathLst>
          </a:custGeom>
          <a:solidFill>
            <a:srgbClr val="BDC1C2"/>
          </a:solidFill>
          <a:ln>
            <a:noFill/>
          </a:ln>
        </p:spPr>
        <p:txBody>
          <a:bodyPr vert="horz" wrap="square" lIns="91403" tIns="45703" rIns="91403" bIns="45703" numCol="1" anchor="t" anchorCtr="0" compatLnSpc="1">
            <a:prstTxWarp prst="textNoShape">
              <a:avLst/>
            </a:prstTxWarp>
          </a:bodyPr>
          <a:lstStyle/>
          <a:p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81771AAC-FAD5-4DAF-8449-29A5D4D2456D}"/>
              </a:ext>
            </a:extLst>
          </p:cNvPr>
          <p:cNvSpPr txBox="1"/>
          <p:nvPr/>
        </p:nvSpPr>
        <p:spPr>
          <a:xfrm>
            <a:off x="467612" y="3395622"/>
            <a:ext cx="1448219" cy="1502749"/>
          </a:xfrm>
          <a:prstGeom prst="rect">
            <a:avLst/>
          </a:prstGeom>
          <a:noFill/>
        </p:spPr>
        <p:txBody>
          <a:bodyPr wrap="square" lIns="91403" tIns="45703" rIns="72000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b="1" dirty="0">
                <a:solidFill>
                  <a:schemeClr val="accent1"/>
                </a:solidFill>
              </a:rPr>
              <a:t>Vorlage Individueller Sanierungs-fahrplan </a:t>
            </a:r>
            <a:r>
              <a:rPr lang="de-DE" sz="1200" dirty="0">
                <a:solidFill>
                  <a:schemeClr val="accent1"/>
                </a:solidFill>
              </a:rPr>
              <a:t>(z. B. Endziel EH 70)</a:t>
            </a:r>
            <a:br>
              <a:rPr lang="de-DE" sz="1200" b="1" dirty="0">
                <a:solidFill>
                  <a:schemeClr val="accent1"/>
                </a:solidFill>
              </a:rPr>
            </a:br>
            <a:endParaRPr lang="de-DE" sz="1200" dirty="0">
              <a:solidFill>
                <a:schemeClr val="accent1"/>
              </a:solidFill>
            </a:endParaRPr>
          </a:p>
        </p:txBody>
      </p:sp>
      <p:cxnSp>
        <p:nvCxnSpPr>
          <p:cNvPr id="76" name="Gerade Verbindung 59">
            <a:extLst>
              <a:ext uri="{FF2B5EF4-FFF2-40B4-BE49-F238E27FC236}">
                <a16:creationId xmlns:a16="http://schemas.microsoft.com/office/drawing/2014/main" id="{D5709DAC-7A99-48D8-A86D-5AFDC5A19658}"/>
              </a:ext>
            </a:extLst>
          </p:cNvPr>
          <p:cNvCxnSpPr>
            <a:cxnSpLocks/>
            <a:endCxn id="83" idx="0"/>
          </p:cNvCxnSpPr>
          <p:nvPr/>
        </p:nvCxnSpPr>
        <p:spPr>
          <a:xfrm>
            <a:off x="509627" y="3413183"/>
            <a:ext cx="0" cy="159337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36">
            <a:extLst>
              <a:ext uri="{FF2B5EF4-FFF2-40B4-BE49-F238E27FC236}">
                <a16:creationId xmlns:a16="http://schemas.microsoft.com/office/drawing/2014/main" id="{4D732684-02F5-4759-9D24-41345F31FC26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1912746" y="3431386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>
            <a:extLst>
              <a:ext uri="{FF2B5EF4-FFF2-40B4-BE49-F238E27FC236}">
                <a16:creationId xmlns:a16="http://schemas.microsoft.com/office/drawing/2014/main" id="{7508007F-7CCB-40CC-875F-15181FCCB225}"/>
              </a:ext>
            </a:extLst>
          </p:cNvPr>
          <p:cNvSpPr txBox="1"/>
          <p:nvPr/>
        </p:nvSpPr>
        <p:spPr>
          <a:xfrm>
            <a:off x="3253691" y="3395622"/>
            <a:ext cx="1351239" cy="1002612"/>
          </a:xfrm>
          <a:prstGeom prst="rect">
            <a:avLst/>
          </a:prstGeom>
          <a:noFill/>
        </p:spPr>
        <p:txBody>
          <a:bodyPr wrap="square" lIns="91403" tIns="45703" rIns="91403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Abschluss Baustelle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 err="1">
                <a:solidFill>
                  <a:schemeClr val="accent1"/>
                </a:solidFill>
              </a:rPr>
              <a:t>BnD</a:t>
            </a:r>
            <a:r>
              <a:rPr lang="de-DE" sz="1200" dirty="0">
                <a:solidFill>
                  <a:schemeClr val="accent1"/>
                </a:solidFill>
              </a:rPr>
              <a:t>**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97AF9400-B263-4401-BE7E-C104EF00F1DC}"/>
              </a:ext>
            </a:extLst>
          </p:cNvPr>
          <p:cNvSpPr txBox="1"/>
          <p:nvPr/>
        </p:nvSpPr>
        <p:spPr>
          <a:xfrm>
            <a:off x="1917977" y="3395622"/>
            <a:ext cx="1312506" cy="1387333"/>
          </a:xfrm>
          <a:prstGeom prst="rect">
            <a:avLst/>
          </a:prstGeom>
          <a:noFill/>
        </p:spPr>
        <p:txBody>
          <a:bodyPr wrap="square" lIns="91403" tIns="45703" rIns="91403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Antragstellung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BEG WG 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für EH 100, 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 err="1">
                <a:solidFill>
                  <a:schemeClr val="accent1"/>
                </a:solidFill>
              </a:rPr>
              <a:t>BzA</a:t>
            </a:r>
            <a:r>
              <a:rPr lang="de-DE" sz="1200" dirty="0">
                <a:solidFill>
                  <a:schemeClr val="accent1"/>
                </a:solidFill>
              </a:rPr>
              <a:t>*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</p:txBody>
      </p:sp>
      <p:sp>
        <p:nvSpPr>
          <p:cNvPr id="80" name="Pfeil nach rechts 3">
            <a:extLst>
              <a:ext uri="{FF2B5EF4-FFF2-40B4-BE49-F238E27FC236}">
                <a16:creationId xmlns:a16="http://schemas.microsoft.com/office/drawing/2014/main" id="{8B101CA2-7234-4D63-827E-08659C5554CF}"/>
              </a:ext>
            </a:extLst>
          </p:cNvPr>
          <p:cNvSpPr/>
          <p:nvPr/>
        </p:nvSpPr>
        <p:spPr>
          <a:xfrm>
            <a:off x="434559" y="4974478"/>
            <a:ext cx="9857252" cy="28797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sp>
        <p:nvSpPr>
          <p:cNvPr id="81" name="Abgerundetes Rechteck 30">
            <a:extLst>
              <a:ext uri="{FF2B5EF4-FFF2-40B4-BE49-F238E27FC236}">
                <a16:creationId xmlns:a16="http://schemas.microsoft.com/office/drawing/2014/main" id="{4CCBFDA4-5245-4A43-8D84-2E31B6C32819}"/>
              </a:ext>
            </a:extLst>
          </p:cNvPr>
          <p:cNvSpPr>
            <a:spLocks noChangeAspect="1"/>
          </p:cNvSpPr>
          <p:nvPr/>
        </p:nvSpPr>
        <p:spPr>
          <a:xfrm>
            <a:off x="1807641" y="5006554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sp>
        <p:nvSpPr>
          <p:cNvPr id="83" name="Abgerundetes Rechteck 5">
            <a:extLst>
              <a:ext uri="{FF2B5EF4-FFF2-40B4-BE49-F238E27FC236}">
                <a16:creationId xmlns:a16="http://schemas.microsoft.com/office/drawing/2014/main" id="{E2A1688F-B62A-4BA3-9C99-06D10B9ABF7B}"/>
              </a:ext>
            </a:extLst>
          </p:cNvPr>
          <p:cNvSpPr>
            <a:spLocks noChangeAspect="1"/>
          </p:cNvSpPr>
          <p:nvPr/>
        </p:nvSpPr>
        <p:spPr>
          <a:xfrm>
            <a:off x="395610" y="5006554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cxnSp>
        <p:nvCxnSpPr>
          <p:cNvPr id="84" name="Gerade Verbindung 36">
            <a:extLst>
              <a:ext uri="{FF2B5EF4-FFF2-40B4-BE49-F238E27FC236}">
                <a16:creationId xmlns:a16="http://schemas.microsoft.com/office/drawing/2014/main" id="{FF08FD0C-3C5B-47AA-8850-E819766CD8E5}"/>
              </a:ext>
            </a:extLst>
          </p:cNvPr>
          <p:cNvCxnSpPr>
            <a:cxnSpLocks/>
          </p:cNvCxnSpPr>
          <p:nvPr/>
        </p:nvCxnSpPr>
        <p:spPr>
          <a:xfrm>
            <a:off x="3244762" y="3431386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bgerundetes Rechteck 30">
            <a:extLst>
              <a:ext uri="{FF2B5EF4-FFF2-40B4-BE49-F238E27FC236}">
                <a16:creationId xmlns:a16="http://schemas.microsoft.com/office/drawing/2014/main" id="{C3933BF5-323C-4F25-88BC-A30CA59B10DD}"/>
              </a:ext>
            </a:extLst>
          </p:cNvPr>
          <p:cNvSpPr>
            <a:spLocks noChangeAspect="1"/>
          </p:cNvSpPr>
          <p:nvPr/>
        </p:nvSpPr>
        <p:spPr>
          <a:xfrm>
            <a:off x="3139657" y="5006554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sp>
        <p:nvSpPr>
          <p:cNvPr id="86" name="Pfeil: Fünfeck 85">
            <a:extLst>
              <a:ext uri="{FF2B5EF4-FFF2-40B4-BE49-F238E27FC236}">
                <a16:creationId xmlns:a16="http://schemas.microsoft.com/office/drawing/2014/main" id="{F05F0418-8200-4406-B8E0-1583FE27DED9}"/>
              </a:ext>
            </a:extLst>
          </p:cNvPr>
          <p:cNvSpPr/>
          <p:nvPr/>
        </p:nvSpPr>
        <p:spPr>
          <a:xfrm>
            <a:off x="1912745" y="4741220"/>
            <a:ext cx="2341409" cy="15854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10000"/>
            </a:pPr>
            <a:r>
              <a:rPr lang="de-DE" sz="1000" dirty="0">
                <a:solidFill>
                  <a:schemeClr val="tx1"/>
                </a:solidFill>
              </a:rPr>
              <a:t>Schritt 1</a:t>
            </a:r>
          </a:p>
        </p:txBody>
      </p:sp>
      <p:cxnSp>
        <p:nvCxnSpPr>
          <p:cNvPr id="87" name="Gerade Verbindung 36">
            <a:extLst>
              <a:ext uri="{FF2B5EF4-FFF2-40B4-BE49-F238E27FC236}">
                <a16:creationId xmlns:a16="http://schemas.microsoft.com/office/drawing/2014/main" id="{6A3EC3E2-BD8E-42A3-8100-70EB611AA5F4}"/>
              </a:ext>
            </a:extLst>
          </p:cNvPr>
          <p:cNvCxnSpPr>
            <a:cxnSpLocks/>
          </p:cNvCxnSpPr>
          <p:nvPr/>
        </p:nvCxnSpPr>
        <p:spPr>
          <a:xfrm>
            <a:off x="4248942" y="3431963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>
            <a:extLst>
              <a:ext uri="{FF2B5EF4-FFF2-40B4-BE49-F238E27FC236}">
                <a16:creationId xmlns:a16="http://schemas.microsoft.com/office/drawing/2014/main" id="{B2A012E4-D00C-4A85-A3BC-33E901EA734C}"/>
              </a:ext>
            </a:extLst>
          </p:cNvPr>
          <p:cNvSpPr txBox="1"/>
          <p:nvPr/>
        </p:nvSpPr>
        <p:spPr>
          <a:xfrm>
            <a:off x="5589887" y="3396199"/>
            <a:ext cx="1351239" cy="1002612"/>
          </a:xfrm>
          <a:prstGeom prst="rect">
            <a:avLst/>
          </a:prstGeom>
          <a:noFill/>
        </p:spPr>
        <p:txBody>
          <a:bodyPr wrap="square" lIns="91403" tIns="45703" rIns="91403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Abschluss Baustelle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 err="1">
                <a:solidFill>
                  <a:schemeClr val="accent1"/>
                </a:solidFill>
              </a:rPr>
              <a:t>BnD</a:t>
            </a:r>
            <a:r>
              <a:rPr lang="de-DE" sz="1200" dirty="0">
                <a:solidFill>
                  <a:schemeClr val="accent1"/>
                </a:solidFill>
              </a:rPr>
              <a:t>**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1CB4C5A9-36DE-4E62-8DF9-F2F566E04864}"/>
              </a:ext>
            </a:extLst>
          </p:cNvPr>
          <p:cNvSpPr txBox="1"/>
          <p:nvPr/>
        </p:nvSpPr>
        <p:spPr>
          <a:xfrm>
            <a:off x="4254173" y="3396199"/>
            <a:ext cx="1312506" cy="1387333"/>
          </a:xfrm>
          <a:prstGeom prst="rect">
            <a:avLst/>
          </a:prstGeom>
          <a:noFill/>
        </p:spPr>
        <p:txBody>
          <a:bodyPr wrap="square" lIns="91403" tIns="45703" rIns="91403" bIns="45703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r>
              <a:rPr lang="de-DE" sz="1200" dirty="0">
                <a:solidFill>
                  <a:schemeClr val="accent1"/>
                </a:solidFill>
              </a:rPr>
              <a:t>Antragstellung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BEG WG 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>
                <a:solidFill>
                  <a:schemeClr val="accent1"/>
                </a:solidFill>
              </a:rPr>
              <a:t>für EH 70 (EE),</a:t>
            </a:r>
            <a:br>
              <a:rPr lang="de-DE" sz="1200" dirty="0">
                <a:solidFill>
                  <a:schemeClr val="accent1"/>
                </a:solidFill>
              </a:rPr>
            </a:br>
            <a:r>
              <a:rPr lang="de-DE" sz="1200" dirty="0" err="1">
                <a:solidFill>
                  <a:schemeClr val="accent1"/>
                </a:solidFill>
              </a:rPr>
              <a:t>BzA</a:t>
            </a:r>
            <a:r>
              <a:rPr lang="de-DE" sz="1200" dirty="0">
                <a:solidFill>
                  <a:schemeClr val="accent1"/>
                </a:solidFill>
              </a:rPr>
              <a:t>*</a:t>
            </a:r>
          </a:p>
          <a:p>
            <a:pPr>
              <a:lnSpc>
                <a:spcPts val="1500"/>
              </a:lnSpc>
              <a:spcBef>
                <a:spcPts val="600"/>
              </a:spcBef>
              <a:buSzPct val="120000"/>
            </a:pPr>
            <a:endParaRPr lang="de-DE" sz="1200" dirty="0">
              <a:solidFill>
                <a:schemeClr val="accent1"/>
              </a:solidFill>
            </a:endParaRPr>
          </a:p>
        </p:txBody>
      </p:sp>
      <p:sp>
        <p:nvSpPr>
          <p:cNvPr id="92" name="Abgerundetes Rechteck 30">
            <a:extLst>
              <a:ext uri="{FF2B5EF4-FFF2-40B4-BE49-F238E27FC236}">
                <a16:creationId xmlns:a16="http://schemas.microsoft.com/office/drawing/2014/main" id="{A7D25E36-CBEB-4BE7-9B16-9442D99FBC61}"/>
              </a:ext>
            </a:extLst>
          </p:cNvPr>
          <p:cNvSpPr>
            <a:spLocks noChangeAspect="1"/>
          </p:cNvSpPr>
          <p:nvPr/>
        </p:nvSpPr>
        <p:spPr>
          <a:xfrm>
            <a:off x="4143837" y="5007131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cxnSp>
        <p:nvCxnSpPr>
          <p:cNvPr id="93" name="Gerade Verbindung 36">
            <a:extLst>
              <a:ext uri="{FF2B5EF4-FFF2-40B4-BE49-F238E27FC236}">
                <a16:creationId xmlns:a16="http://schemas.microsoft.com/office/drawing/2014/main" id="{3C6146A9-D7F7-4129-9513-9145BD0AE1A9}"/>
              </a:ext>
            </a:extLst>
          </p:cNvPr>
          <p:cNvCxnSpPr>
            <a:cxnSpLocks/>
          </p:cNvCxnSpPr>
          <p:nvPr/>
        </p:nvCxnSpPr>
        <p:spPr>
          <a:xfrm>
            <a:off x="5580958" y="3431963"/>
            <a:ext cx="8911" cy="157516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bgerundetes Rechteck 30">
            <a:extLst>
              <a:ext uri="{FF2B5EF4-FFF2-40B4-BE49-F238E27FC236}">
                <a16:creationId xmlns:a16="http://schemas.microsoft.com/office/drawing/2014/main" id="{FE90CF70-C034-4F41-B1D3-B6E24A8548D0}"/>
              </a:ext>
            </a:extLst>
          </p:cNvPr>
          <p:cNvSpPr>
            <a:spLocks noChangeAspect="1"/>
          </p:cNvSpPr>
          <p:nvPr/>
        </p:nvSpPr>
        <p:spPr>
          <a:xfrm>
            <a:off x="5475853" y="5007131"/>
            <a:ext cx="228034" cy="23325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3" rIns="91403" bIns="45703" rtlCol="0" anchor="ctr"/>
          <a:lstStyle/>
          <a:p>
            <a:pPr marL="180908" indent="-180908" algn="ctr">
              <a:lnSpc>
                <a:spcPct val="120000"/>
              </a:lnSpc>
              <a:buSzPct val="120000"/>
              <a:buFont typeface="Arial" panose="020B0604020202020204" pitchFamily="34" charset="0"/>
              <a:buChar char="›"/>
            </a:pPr>
            <a:endParaRPr lang="de-DE" sz="1400" dirty="0" err="1">
              <a:solidFill>
                <a:srgbClr val="FFFFFF"/>
              </a:solidFill>
            </a:endParaRPr>
          </a:p>
        </p:txBody>
      </p:sp>
      <p:sp>
        <p:nvSpPr>
          <p:cNvPr id="105" name="Pfeil: Fünfeck 104">
            <a:extLst>
              <a:ext uri="{FF2B5EF4-FFF2-40B4-BE49-F238E27FC236}">
                <a16:creationId xmlns:a16="http://schemas.microsoft.com/office/drawing/2014/main" id="{4D5E7BEA-245B-49BE-A1AA-5DFA757A749C}"/>
              </a:ext>
            </a:extLst>
          </p:cNvPr>
          <p:cNvSpPr/>
          <p:nvPr/>
        </p:nvSpPr>
        <p:spPr>
          <a:xfrm>
            <a:off x="4248942" y="4741220"/>
            <a:ext cx="2341409" cy="15854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10000"/>
            </a:pPr>
            <a:r>
              <a:rPr lang="de-DE" sz="1000" dirty="0"/>
              <a:t>Schritt 2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C543B46-92D4-5A92-DCF2-614A394E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50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40" grpId="0"/>
      <p:bldP spid="38" grpId="0" animBg="1"/>
      <p:bldP spid="71" grpId="0" animBg="1"/>
      <p:bldP spid="46" grpId="0" animBg="1"/>
      <p:bldP spid="50" grpId="0"/>
      <p:bldP spid="51" grpId="0"/>
      <p:bldP spid="52" grpId="0" animBg="1"/>
      <p:bldP spid="54" grpId="0" animBg="1"/>
      <p:bldP spid="56" grpId="0"/>
      <p:bldP spid="57" grpId="0"/>
      <p:bldP spid="58" grpId="0" animBg="1"/>
      <p:bldP spid="61" grpId="0" animBg="1"/>
      <p:bldP spid="62" grpId="0" animBg="1"/>
      <p:bldP spid="65" grpId="0" animBg="1"/>
      <p:bldP spid="69" grpId="0" animBg="1"/>
      <p:bldP spid="75" grpId="0"/>
      <p:bldP spid="78" grpId="0"/>
      <p:bldP spid="79" grpId="0"/>
      <p:bldP spid="80" grpId="0" animBg="1"/>
      <p:bldP spid="81" grpId="0" animBg="1"/>
      <p:bldP spid="83" grpId="0" animBg="1"/>
      <p:bldP spid="85" grpId="0" animBg="1"/>
      <p:bldP spid="86" grpId="0" animBg="1"/>
      <p:bldP spid="88" grpId="0"/>
      <p:bldP spid="91" grpId="0"/>
      <p:bldP spid="92" grpId="0" animBg="1"/>
      <p:bldP spid="94" grpId="0" animBg="1"/>
      <p:bldP spid="1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39ED1C41-FA0C-4E13-B7AE-03B475042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0CB1586-1F71-4EB1-83FF-F1B89D7D89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594322C-371F-4CDB-84DA-7E081D9442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4B4E370-D6B9-4E2E-9C42-EFF28871C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Jenseits des (BEG-) Tellerrandes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F0B1185-E538-4A95-A594-9F4212810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11634" y="1197978"/>
            <a:ext cx="8758492" cy="4098099"/>
          </a:xfrm>
          <a:prstGeom prst="rect">
            <a:avLst/>
          </a:prstGeo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A3CF9B3-F6CD-AA10-67CC-06509B44CAD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C3228D5-58F5-7D34-C718-F4E9634986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0074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37D507-42B5-45E1-9D1B-3380E5BDE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Förderung für Immobilien 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442AFB9-0586-43B7-882A-A4DB649D6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Programme könnten darüber hinaus noch interessant sein?</a:t>
            </a:r>
          </a:p>
        </p:txBody>
      </p: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933CACD7-847C-490D-A3CD-349D15F0D9A7}"/>
              </a:ext>
            </a:extLst>
          </p:cNvPr>
          <p:cNvGrpSpPr/>
          <p:nvPr/>
        </p:nvGrpSpPr>
        <p:grpSpPr>
          <a:xfrm>
            <a:off x="359606" y="1016182"/>
            <a:ext cx="10036589" cy="794300"/>
            <a:chOff x="359606" y="2188952"/>
            <a:chExt cx="10036589" cy="634120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D1C7A9CE-0095-4572-84A3-4079B9C8F568}"/>
                </a:ext>
              </a:extLst>
            </p:cNvPr>
            <p:cNvSpPr/>
            <p:nvPr/>
          </p:nvSpPr>
          <p:spPr>
            <a:xfrm>
              <a:off x="359606" y="2188952"/>
              <a:ext cx="10007599" cy="6111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Ins="144000" bIns="108000" rtlCol="0" anchor="ctr"/>
            <a:lstStyle/>
            <a:p>
              <a:r>
                <a:rPr lang="de-DE" sz="1600" spc="100" dirty="0">
                  <a:solidFill>
                    <a:schemeClr val="accent5"/>
                  </a:solidFill>
                </a:rPr>
                <a:t>Altersgerecht Umbauen – Kredit</a:t>
              </a:r>
            </a:p>
            <a:p>
              <a:r>
                <a:rPr lang="de-DE" sz="1200" dirty="0">
                  <a:solidFill>
                    <a:schemeClr val="accent5"/>
                  </a:solidFill>
                </a:rPr>
                <a:t>Kredit für den Abbau von Barrieren, mehr Wohnkomfort und besseren Einbruchschutz</a:t>
              </a: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E869FE62-C96C-4526-8806-7F1C61B58BAE}"/>
                </a:ext>
              </a:extLst>
            </p:cNvPr>
            <p:cNvSpPr/>
            <p:nvPr/>
          </p:nvSpPr>
          <p:spPr>
            <a:xfrm>
              <a:off x="9316075" y="2211072"/>
              <a:ext cx="1080120" cy="612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800" spc="100" dirty="0">
                <a:solidFill>
                  <a:schemeClr val="accent2"/>
                </a:solidFill>
              </a:endParaRPr>
            </a:p>
          </p:txBody>
        </p:sp>
        <p:sp>
          <p:nvSpPr>
            <p:cNvPr id="24" name="Rechteck: abgerundete Ecken 23">
              <a:extLst>
                <a:ext uri="{FF2B5EF4-FFF2-40B4-BE49-F238E27FC236}">
                  <a16:creationId xmlns:a16="http://schemas.microsoft.com/office/drawing/2014/main" id="{AE404493-31C5-4A64-AE6C-65BD9F3849EC}"/>
                </a:ext>
              </a:extLst>
            </p:cNvPr>
            <p:cNvSpPr/>
            <p:nvPr/>
          </p:nvSpPr>
          <p:spPr>
            <a:xfrm>
              <a:off x="9513962" y="2374829"/>
              <a:ext cx="602728" cy="28803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36000" bIns="108000" rtlCol="0" anchor="ctr"/>
            <a:lstStyle/>
            <a:p>
              <a:pPr algn="ctr">
                <a:buSzPct val="110000"/>
              </a:pPr>
              <a:r>
                <a:rPr lang="de-DE" sz="1400" dirty="0"/>
                <a:t>159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CA3B60A-EDCA-4AB4-BAB4-88992CA9BB33}"/>
              </a:ext>
            </a:extLst>
          </p:cNvPr>
          <p:cNvGrpSpPr/>
          <p:nvPr/>
        </p:nvGrpSpPr>
        <p:grpSpPr>
          <a:xfrm>
            <a:off x="359606" y="1852011"/>
            <a:ext cx="10007599" cy="766592"/>
            <a:chOff x="381883" y="3157863"/>
            <a:chExt cx="10007599" cy="612000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52FFBF0-090B-423D-A36B-C9F8A5C614BC}"/>
                </a:ext>
              </a:extLst>
            </p:cNvPr>
            <p:cNvSpPr/>
            <p:nvPr/>
          </p:nvSpPr>
          <p:spPr>
            <a:xfrm>
              <a:off x="381883" y="3158673"/>
              <a:ext cx="10007599" cy="6111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Ins="144000" bIns="108000" rtlCol="0" anchor="ctr"/>
            <a:lstStyle/>
            <a:p>
              <a:r>
                <a:rPr lang="de-DE" sz="1600" spc="100" dirty="0">
                  <a:solidFill>
                    <a:schemeClr val="accent5"/>
                  </a:solidFill>
                </a:rPr>
                <a:t>Energieeffizient Bauen und Sanieren – Zuschuss Brennstoffzelle</a:t>
              </a:r>
            </a:p>
            <a:p>
              <a:r>
                <a:rPr lang="de-DE" sz="1200" dirty="0">
                  <a:solidFill>
                    <a:schemeClr val="accent5"/>
                  </a:solidFill>
                </a:rPr>
                <a:t>Der Zuschuss für innovative Energiegewinnung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BEE497A1-45E2-4FBD-A973-25B3BD63EE8F}"/>
                </a:ext>
              </a:extLst>
            </p:cNvPr>
            <p:cNvSpPr/>
            <p:nvPr/>
          </p:nvSpPr>
          <p:spPr>
            <a:xfrm>
              <a:off x="9309362" y="3157863"/>
              <a:ext cx="1080120" cy="612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800" spc="100" dirty="0">
                <a:solidFill>
                  <a:schemeClr val="bg2"/>
                </a:solidFill>
              </a:endParaRPr>
            </a:p>
          </p:txBody>
        </p:sp>
        <p:sp>
          <p:nvSpPr>
            <p:cNvPr id="16" name="Rechteck: abgerundete Ecken 15">
              <a:extLst>
                <a:ext uri="{FF2B5EF4-FFF2-40B4-BE49-F238E27FC236}">
                  <a16:creationId xmlns:a16="http://schemas.microsoft.com/office/drawing/2014/main" id="{D0C8E3F4-9132-4B18-B3EF-D83AC31E4B7B}"/>
                </a:ext>
              </a:extLst>
            </p:cNvPr>
            <p:cNvSpPr/>
            <p:nvPr/>
          </p:nvSpPr>
          <p:spPr>
            <a:xfrm>
              <a:off x="9536239" y="3349104"/>
              <a:ext cx="602728" cy="28803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36000" bIns="108000" rtlCol="0" anchor="ctr"/>
            <a:lstStyle/>
            <a:p>
              <a:pPr algn="ctr">
                <a:buSzPct val="110000"/>
              </a:pPr>
              <a:r>
                <a:rPr lang="de-DE" sz="1400" dirty="0"/>
                <a:t>433</a:t>
              </a:r>
            </a:p>
          </p:txBody>
        </p:sp>
      </p:grp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5259668-4169-4110-BBA2-6EF363DA15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04CE8CE-241F-0267-CF26-B81F037795C0}"/>
              </a:ext>
            </a:extLst>
          </p:cNvPr>
          <p:cNvSpPr/>
          <p:nvPr/>
        </p:nvSpPr>
        <p:spPr>
          <a:xfrm>
            <a:off x="359606" y="2681581"/>
            <a:ext cx="10007599" cy="7655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r>
              <a:rPr lang="de-DE" sz="1600" spc="100" dirty="0">
                <a:solidFill>
                  <a:schemeClr val="accent5"/>
                </a:solidFill>
              </a:rPr>
              <a:t>Erneuerbare Energien – Standard und Premium</a:t>
            </a:r>
          </a:p>
          <a:p>
            <a:r>
              <a:rPr lang="de-DE" sz="1200" dirty="0">
                <a:solidFill>
                  <a:schemeClr val="accent5"/>
                </a:solidFill>
              </a:rPr>
              <a:t>Das Darlehen für Investitionen im Bereich Erneuerbare Energien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054D6A37-D7F4-2C0D-321D-D2FF494E76F4}"/>
              </a:ext>
            </a:extLst>
          </p:cNvPr>
          <p:cNvSpPr/>
          <p:nvPr/>
        </p:nvSpPr>
        <p:spPr>
          <a:xfrm>
            <a:off x="9495264" y="2910490"/>
            <a:ext cx="602728" cy="36078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36000" bIns="108000" rtlCol="0" anchor="ctr"/>
          <a:lstStyle/>
          <a:p>
            <a:pPr algn="ctr">
              <a:buSzPct val="110000"/>
            </a:pPr>
            <a:r>
              <a:rPr lang="de-DE" sz="1400" dirty="0"/>
              <a:t>270 ff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2E23EA7-FF8E-B061-6F72-D743AFB1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4FC1385-66D9-DC33-8340-2C800F627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606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Altersgerechtes Umbauen (159, 455-B) </a:t>
            </a:r>
            <a:endParaRPr lang="de-DE" sz="1900" dirty="0">
              <a:solidFill>
                <a:schemeClr val="bg2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95292" y="3576026"/>
            <a:ext cx="8279063" cy="929133"/>
          </a:xfrm>
          <a:prstGeom prst="rect">
            <a:avLst/>
          </a:prstGeom>
          <a:solidFill>
            <a:srgbClr val="F0EBE6"/>
          </a:solidFill>
          <a:ln>
            <a:noFill/>
          </a:ln>
        </p:spPr>
        <p:txBody>
          <a:bodyPr lIns="295646" tIns="0" rIns="0" bIns="0" anchor="ctr"/>
          <a:lstStyle>
            <a:lvl1pPr marL="342900" indent="-3429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lnSpc>
                <a:spcPct val="120000"/>
              </a:lnSpc>
              <a:buSzPct val="120000"/>
              <a:tabLst>
                <a:tab pos="1575637" algn="l"/>
              </a:tabLst>
              <a:defRPr/>
            </a:pPr>
            <a:r>
              <a:rPr lang="de-DE" altLang="de-DE" b="1" dirty="0">
                <a:solidFill>
                  <a:srgbClr val="000000">
                    <a:lumMod val="50000"/>
                  </a:srgbClr>
                </a:solidFill>
                <a:latin typeface="Arial"/>
              </a:rPr>
              <a:t>Zuschuss*</a:t>
            </a:r>
            <a:r>
              <a:rPr lang="de-DE" altLang="de-DE" dirty="0">
                <a:solidFill>
                  <a:srgbClr val="000000">
                    <a:lumMod val="50000"/>
                  </a:srgbClr>
                </a:solidFill>
                <a:latin typeface="Arial"/>
              </a:rPr>
              <a:t>: 	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473699" y="2224956"/>
            <a:ext cx="4894264" cy="10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72000" tIns="0" rIns="0" bIns="0" anchor="ctr"/>
          <a:lstStyle>
            <a:lvl1pPr marL="342900" indent="-3429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lnSpc>
                <a:spcPct val="110000"/>
              </a:lnSpc>
              <a:buSzPct val="120000"/>
              <a:tabLst>
                <a:tab pos="1575637" algn="l"/>
              </a:tabLst>
              <a:defRPr/>
            </a:pPr>
            <a:r>
              <a:rPr lang="de-DE" altLang="de-DE" dirty="0">
                <a:solidFill>
                  <a:schemeClr val="bg1"/>
                </a:solidFill>
                <a:latin typeface="Arial"/>
              </a:rPr>
              <a:t>10,0 % für Maßnahmen zur </a:t>
            </a:r>
            <a:r>
              <a:rPr lang="de-DE" altLang="de-DE" dirty="0" err="1">
                <a:solidFill>
                  <a:schemeClr val="bg1"/>
                </a:solidFill>
                <a:latin typeface="Arial"/>
              </a:rPr>
              <a:t>Barrierereduzierung</a:t>
            </a:r>
            <a:endParaRPr lang="de-DE" altLang="de-DE" dirty="0">
              <a:solidFill>
                <a:schemeClr val="bg1"/>
              </a:solidFill>
              <a:latin typeface="Arial"/>
            </a:endParaRPr>
          </a:p>
          <a:p>
            <a:pPr marL="0" indent="0" eaLnBrk="1" hangingPunct="1">
              <a:lnSpc>
                <a:spcPct val="110000"/>
              </a:lnSpc>
              <a:buSzPct val="120000"/>
              <a:tabLst>
                <a:tab pos="1575637" algn="l"/>
              </a:tabLst>
              <a:defRPr/>
            </a:pPr>
            <a:r>
              <a:rPr lang="de-DE" altLang="de-DE" dirty="0">
                <a:solidFill>
                  <a:schemeClr val="bg1"/>
                </a:solidFill>
                <a:latin typeface="Arial"/>
              </a:rPr>
              <a:t>20,0 % bzw.10,0  % für Einbruchschutzmaßnahmen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60000" y="3545269"/>
            <a:ext cx="10009550" cy="105595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253411" tIns="0" rIns="84470" bIns="0" anchor="ctr"/>
          <a:lstStyle/>
          <a:p>
            <a:pPr eaLnBrk="0" hangingPunct="0">
              <a:lnSpc>
                <a:spcPct val="120000"/>
              </a:lnSpc>
              <a:buClr>
                <a:srgbClr val="7C9BCE"/>
              </a:buClr>
              <a:buSzPct val="90000"/>
              <a:buFont typeface="Wingdings" pitchFamily="2" charset="2"/>
              <a:buNone/>
            </a:pPr>
            <a:r>
              <a:rPr lang="de-DE" altLang="de-DE" sz="1600" dirty="0">
                <a:solidFill>
                  <a:schemeClr val="bg1"/>
                </a:solidFill>
                <a:ea typeface="PFCentroSansPro-Regular"/>
                <a:cs typeface="PFCentroSansPro-Regular"/>
              </a:rPr>
              <a:t>Private Eigentümer und Ersterwerber von selbst genutzten oder vermieteten Ein- und Zweifamilienhäusern oder Eigentumswohnungen und Mieter können </a:t>
            </a:r>
            <a:r>
              <a:rPr lang="de-DE" altLang="de-DE" sz="1600" u="sng" dirty="0">
                <a:solidFill>
                  <a:schemeClr val="bg1"/>
                </a:solidFill>
                <a:ea typeface="PFCentroSansPro-Regular"/>
                <a:cs typeface="PFCentroSansPro-Regular"/>
              </a:rPr>
              <a:t>alternativ </a:t>
            </a:r>
            <a:r>
              <a:rPr lang="de-DE" altLang="de-DE" sz="1600" dirty="0">
                <a:solidFill>
                  <a:schemeClr val="bg1"/>
                </a:solidFill>
                <a:ea typeface="PFCentroSansPro-Regular"/>
                <a:cs typeface="PFCentroSansPro-Regular"/>
              </a:rPr>
              <a:t>zum Kredit (159) Zuschuss (455) beantragen.</a:t>
            </a: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EAB60EC9-EC9F-034A-AD29-97AAC73948B7}"/>
              </a:ext>
            </a:extLst>
          </p:cNvPr>
          <p:cNvSpPr>
            <a:spLocks/>
          </p:cNvSpPr>
          <p:nvPr/>
        </p:nvSpPr>
        <p:spPr bwMode="auto">
          <a:xfrm>
            <a:off x="359999" y="4745236"/>
            <a:ext cx="9999033" cy="647519"/>
          </a:xfrm>
          <a:custGeom>
            <a:avLst/>
            <a:gdLst>
              <a:gd name="T0" fmla="*/ 6303 w 6303"/>
              <a:gd name="T1" fmla="*/ 0 h 413"/>
              <a:gd name="T2" fmla="*/ 0 w 6303"/>
              <a:gd name="T3" fmla="*/ 0 h 413"/>
              <a:gd name="T4" fmla="*/ 0 w 6303"/>
              <a:gd name="T5" fmla="*/ 413 h 413"/>
              <a:gd name="T6" fmla="*/ 6303 w 6303"/>
              <a:gd name="T7" fmla="*/ 412 h 413"/>
              <a:gd name="T8" fmla="*/ 6303 w 6303"/>
              <a:gd name="T9" fmla="*/ 0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03" h="413">
                <a:moveTo>
                  <a:pt x="6303" y="0"/>
                </a:moveTo>
                <a:lnTo>
                  <a:pt x="0" y="0"/>
                </a:lnTo>
                <a:lnTo>
                  <a:pt x="0" y="413"/>
                </a:lnTo>
                <a:lnTo>
                  <a:pt x="6303" y="412"/>
                </a:lnTo>
                <a:lnTo>
                  <a:pt x="630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360000" tIns="108000" rIns="360000" bIns="10800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buSzPct val="120000"/>
            </a:pPr>
            <a:r>
              <a:rPr lang="de-DE" sz="1600" dirty="0">
                <a:solidFill>
                  <a:schemeClr val="bg1"/>
                </a:solidFill>
              </a:rPr>
              <a:t>Bemessungsgrundlage für Kredit bzw. Zuschuss ist Anzahl Wohneinheiten nach Umbau.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86069CC-ED18-624B-9B62-2162201CFCCA}"/>
              </a:ext>
            </a:extLst>
          </p:cNvPr>
          <p:cNvSpPr>
            <a:spLocks/>
          </p:cNvSpPr>
          <p:nvPr/>
        </p:nvSpPr>
        <p:spPr bwMode="auto">
          <a:xfrm>
            <a:off x="360000" y="4745238"/>
            <a:ext cx="253164" cy="647519"/>
          </a:xfrm>
          <a:custGeom>
            <a:avLst/>
            <a:gdLst>
              <a:gd name="T0" fmla="*/ 170 w 179"/>
              <a:gd name="T1" fmla="*/ 127 h 294"/>
              <a:gd name="T2" fmla="*/ 61 w 179"/>
              <a:gd name="T3" fmla="*/ 0 h 294"/>
              <a:gd name="T4" fmla="*/ 0 w 179"/>
              <a:gd name="T5" fmla="*/ 0 h 294"/>
              <a:gd name="T6" fmla="*/ 0 w 179"/>
              <a:gd name="T7" fmla="*/ 294 h 294"/>
              <a:gd name="T8" fmla="*/ 61 w 179"/>
              <a:gd name="T9" fmla="*/ 294 h 294"/>
              <a:gd name="T10" fmla="*/ 61 w 179"/>
              <a:gd name="T11" fmla="*/ 294 h 294"/>
              <a:gd name="T12" fmla="*/ 170 w 179"/>
              <a:gd name="T13" fmla="*/ 167 h 294"/>
              <a:gd name="T14" fmla="*/ 170 w 179"/>
              <a:gd name="T15" fmla="*/ 127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9" h="294">
                <a:moveTo>
                  <a:pt x="170" y="127"/>
                </a:moveTo>
                <a:cubicBezTo>
                  <a:pt x="61" y="0"/>
                  <a:pt x="61" y="0"/>
                  <a:pt x="6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94"/>
                  <a:pt x="0" y="294"/>
                  <a:pt x="0" y="294"/>
                </a:cubicBezTo>
                <a:cubicBezTo>
                  <a:pt x="61" y="294"/>
                  <a:pt x="61" y="294"/>
                  <a:pt x="61" y="294"/>
                </a:cubicBezTo>
                <a:cubicBezTo>
                  <a:pt x="61" y="294"/>
                  <a:pt x="61" y="294"/>
                  <a:pt x="61" y="294"/>
                </a:cubicBezTo>
                <a:cubicBezTo>
                  <a:pt x="170" y="167"/>
                  <a:pt x="170" y="167"/>
                  <a:pt x="170" y="167"/>
                </a:cubicBezTo>
                <a:cubicBezTo>
                  <a:pt x="179" y="155"/>
                  <a:pt x="179" y="139"/>
                  <a:pt x="170" y="127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5473700" y="1396800"/>
            <a:ext cx="4895849" cy="65573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r>
              <a:rPr lang="de-DE" altLang="de-DE" sz="1600" b="1" dirty="0">
                <a:solidFill>
                  <a:schemeClr val="bg1"/>
                </a:solidFill>
              </a:rPr>
              <a:t>Investitionszuschuss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60000" y="1396800"/>
            <a:ext cx="4897800" cy="65573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r>
              <a:rPr lang="de-DE" altLang="de-DE" sz="1600" b="1" dirty="0"/>
              <a:t>Kredit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360000" y="2224956"/>
            <a:ext cx="4891137" cy="108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r>
              <a:rPr lang="de-DE" altLang="de-DE" sz="1600" b="1" dirty="0"/>
              <a:t>max. 50.000 EUR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3414142-292A-480A-83A0-E7A6C7EB1769}"/>
              </a:ext>
            </a:extLst>
          </p:cNvPr>
          <p:cNvSpPr txBox="1"/>
          <p:nvPr/>
        </p:nvSpPr>
        <p:spPr>
          <a:xfrm rot="395712">
            <a:off x="6631883" y="776765"/>
            <a:ext cx="3641796" cy="648997"/>
          </a:xfrm>
          <a:prstGeom prst="rect">
            <a:avLst/>
          </a:prstGeom>
          <a:noFill/>
        </p:spPr>
        <p:txBody>
          <a:bodyPr wrap="square" lIns="144000" tIns="108000" rIns="144000" bIns="108000" rtlCol="0">
            <a:spAutoFit/>
          </a:bodyPr>
          <a:lstStyle/>
          <a:p>
            <a:pPr algn="ctr">
              <a:buSzPct val="110000"/>
            </a:pPr>
            <a:r>
              <a:rPr lang="de-DE" sz="1400" dirty="0">
                <a:solidFill>
                  <a:srgbClr val="FF0000"/>
                </a:solidFill>
              </a:rPr>
              <a:t>Derzeit sind die Mittel beim Zuschuss ausgeschöpft!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751736D-B7C2-4961-A7C3-7CA524C8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6D7D5F5-21CA-43C6-3E75-E24BB68A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710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Brennstoffzellenförderung (433)</a:t>
            </a:r>
            <a:endParaRPr lang="de-DE" sz="1900" dirty="0">
              <a:solidFill>
                <a:schemeClr val="bg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0405" y="1396800"/>
            <a:ext cx="9869146" cy="25763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179603" tIns="126706" rIns="0" bIns="0" anchor="t" anchorCtr="0"/>
          <a:lstStyle/>
          <a:p>
            <a:pPr marL="285750" lvl="1" indent="-285750" defTabSz="912351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Pct val="120000"/>
              <a:buFont typeface="Symbol" panose="05050102010706020507" pitchFamily="18" charset="2"/>
              <a:buChar char="-"/>
              <a:defRPr/>
            </a:pPr>
            <a:r>
              <a:rPr lang="de-DE" altLang="de-DE" sz="1600" b="1" dirty="0">
                <a:solidFill>
                  <a:schemeClr val="bg1"/>
                </a:solidFill>
                <a:ea typeface="ＭＳ Ｐゴシック" pitchFamily="34" charset="-128"/>
                <a:cs typeface="Arial" panose="020B0604020202020204" pitchFamily="34" charset="0"/>
              </a:rPr>
              <a:t>Zuschuss bis 40 % </a:t>
            </a:r>
            <a:r>
              <a:rPr lang="de-DE" altLang="de-DE" sz="1600" dirty="0">
                <a:solidFill>
                  <a:schemeClr val="bg1"/>
                </a:solidFill>
                <a:ea typeface="ＭＳ Ｐゴシック" pitchFamily="34" charset="-128"/>
                <a:cs typeface="Arial" panose="020B0604020202020204" pitchFamily="34" charset="0"/>
              </a:rPr>
              <a:t>der förderfähigen Kosten (max. 34.300 EUR je Brennstoffzelle), bestehend aus</a:t>
            </a:r>
          </a:p>
          <a:p>
            <a:pPr marL="466312" lvl="1" indent="-285750" defTabSz="912351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Pct val="120000"/>
              <a:buFont typeface="Symbol" panose="05050102010706020507" pitchFamily="18" charset="2"/>
              <a:buChar char="-"/>
              <a:defRPr/>
            </a:pPr>
            <a:r>
              <a:rPr lang="de-DE" altLang="de-DE" sz="1600" dirty="0">
                <a:solidFill>
                  <a:schemeClr val="bg1"/>
                </a:solidFill>
                <a:ea typeface="ＭＳ Ｐゴシック" pitchFamily="34" charset="-128"/>
                <a:cs typeface="Arial" panose="020B0604020202020204" pitchFamily="34" charset="0"/>
              </a:rPr>
              <a:t>Festbetrag von 6.800 EUR und</a:t>
            </a:r>
          </a:p>
          <a:p>
            <a:pPr marL="466312" lvl="1" indent="-285750" defTabSz="912351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Pct val="120000"/>
              <a:buFont typeface="Symbol" panose="05050102010706020507" pitchFamily="18" charset="2"/>
              <a:buChar char="-"/>
              <a:defRPr/>
            </a:pPr>
            <a:r>
              <a:rPr lang="de-DE" altLang="de-DE" sz="1600" dirty="0">
                <a:solidFill>
                  <a:schemeClr val="bg1"/>
                </a:solidFill>
                <a:ea typeface="ＭＳ Ｐゴシック" pitchFamily="34" charset="-128"/>
                <a:cs typeface="Arial" panose="020B0604020202020204" pitchFamily="34" charset="0"/>
              </a:rPr>
              <a:t>leistungsabhängiger Betrag von 550 EUR je angefangener 100 </a:t>
            </a:r>
            <a:r>
              <a:rPr lang="de-DE" altLang="de-DE" sz="1600" dirty="0" err="1">
                <a:solidFill>
                  <a:schemeClr val="bg1"/>
                </a:solidFill>
                <a:ea typeface="ＭＳ Ｐゴシック" pitchFamily="34" charset="-128"/>
                <a:cs typeface="Arial" panose="020B0604020202020204" pitchFamily="34" charset="0"/>
              </a:rPr>
              <a:t>W</a:t>
            </a:r>
            <a:r>
              <a:rPr lang="de-DE" altLang="de-DE" sz="1600" baseline="-25000" dirty="0" err="1">
                <a:solidFill>
                  <a:schemeClr val="bg1"/>
                </a:solidFill>
                <a:ea typeface="ＭＳ Ｐゴシック" pitchFamily="34" charset="-128"/>
                <a:cs typeface="Arial" panose="020B0604020202020204" pitchFamily="34" charset="0"/>
              </a:rPr>
              <a:t>el</a:t>
            </a:r>
            <a:endParaRPr lang="de-DE" altLang="de-DE" sz="1600" dirty="0">
              <a:solidFill>
                <a:schemeClr val="bg1"/>
              </a:solidFill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60000" y="2461388"/>
            <a:ext cx="2340338" cy="3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3" tIns="45614" rIns="91233" bIns="45614" anchor="ctr"/>
          <a:lstStyle/>
          <a:p>
            <a:pPr algn="ctr" defTabSz="91235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de-DE" altLang="de-DE" sz="1400" kern="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725876" y="2461388"/>
            <a:ext cx="2339568" cy="3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3" tIns="45614" rIns="91233" bIns="45614" anchor="ctr"/>
          <a:lstStyle/>
          <a:p>
            <a:pPr algn="ctr" defTabSz="91235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de-DE" altLang="de-DE" sz="1400" kern="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774844" y="2461388"/>
            <a:ext cx="2338225" cy="3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3" tIns="45614" rIns="91233" bIns="45614" anchor="ctr"/>
          <a:lstStyle/>
          <a:p>
            <a:pPr algn="ctr" defTabSz="91235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de-DE" altLang="de-DE" sz="1400" kern="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D224A05-0947-054D-1F69-19A28DE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85CA989-332A-57A0-9F9F-64C353BE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899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itchFamily="34" charset="0"/>
                <a:ea typeface="ＭＳ Ｐゴシック" pitchFamily="34" charset="-128"/>
              </a:rPr>
              <a:t>KfW-Programm Erneuerbare Energien (270ff)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60000" y="2827001"/>
            <a:ext cx="3060000" cy="25309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07979" tIns="71985" rIns="0" bIns="0"/>
          <a:lstStyle/>
          <a:p>
            <a:pPr eaLnBrk="0" hangingPunct="0"/>
            <a:r>
              <a:rPr lang="de-DE" altLang="de-DE" sz="1600" dirty="0">
                <a:solidFill>
                  <a:schemeClr val="bg1"/>
                </a:solidFill>
              </a:rPr>
              <a:t>Für Anlagen zur </a:t>
            </a:r>
            <a:br>
              <a:rPr lang="de-DE" altLang="de-DE" sz="1600" dirty="0">
                <a:solidFill>
                  <a:schemeClr val="bg1"/>
                </a:solidFill>
              </a:rPr>
            </a:br>
            <a:r>
              <a:rPr lang="de-DE" altLang="de-DE" sz="1600" b="1" dirty="0">
                <a:solidFill>
                  <a:schemeClr val="bg1"/>
                </a:solidFill>
              </a:rPr>
              <a:t>Strom- und/oder Wärmeerzeugung</a:t>
            </a:r>
            <a:r>
              <a:rPr lang="de-DE" altLang="de-DE" sz="1600" dirty="0">
                <a:solidFill>
                  <a:schemeClr val="bg1"/>
                </a:solidFill>
              </a:rPr>
              <a:t> </a:t>
            </a:r>
            <a:br>
              <a:rPr lang="de-DE" altLang="de-DE" sz="1600" dirty="0">
                <a:solidFill>
                  <a:schemeClr val="bg1"/>
                </a:solidFill>
              </a:rPr>
            </a:br>
            <a:r>
              <a:rPr lang="de-DE" altLang="de-DE" sz="1600" dirty="0">
                <a:solidFill>
                  <a:schemeClr val="bg1"/>
                </a:solidFill>
              </a:rPr>
              <a:t>(z.B. Photovoltaikanlagen)</a:t>
            </a:r>
          </a:p>
        </p:txBody>
      </p:sp>
      <p:sp>
        <p:nvSpPr>
          <p:cNvPr id="28" name="AutoShape 32"/>
          <p:cNvSpPr>
            <a:spLocks noChangeArrowheads="1"/>
          </p:cNvSpPr>
          <p:nvPr/>
        </p:nvSpPr>
        <p:spPr bwMode="gray">
          <a:xfrm rot="5400000">
            <a:off x="1716102" y="2153454"/>
            <a:ext cx="347797" cy="7788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rot="10800000" vert="eaVert" wrap="none" lIns="91422" tIns="45711" rIns="91422" bIns="45711" anchor="ctr"/>
          <a:lstStyle>
            <a:lvl1pPr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de-DE" altLang="de-DE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309884" y="2822892"/>
            <a:ext cx="3060000" cy="253096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7979" tIns="71985" rIns="0" bIns="0"/>
          <a:lstStyle/>
          <a:p>
            <a:pPr eaLnBrk="0" hangingPunct="0"/>
            <a:r>
              <a:rPr lang="de-DE" altLang="de-DE" sz="1600">
                <a:solidFill>
                  <a:schemeClr val="bg1"/>
                </a:solidFill>
              </a:rPr>
              <a:t>Für </a:t>
            </a:r>
            <a:r>
              <a:rPr lang="de-DE" altLang="de-DE" sz="1600" b="1">
                <a:solidFill>
                  <a:schemeClr val="bg1"/>
                </a:solidFill>
              </a:rPr>
              <a:t>größere Anlagen </a:t>
            </a:r>
            <a:r>
              <a:rPr lang="de-DE" altLang="de-DE" sz="1600">
                <a:solidFill>
                  <a:schemeClr val="bg1"/>
                </a:solidFill>
              </a:rPr>
              <a:t>zur Nutzung erneuerbarer Energien im </a:t>
            </a:r>
            <a:r>
              <a:rPr lang="de-DE" altLang="de-DE" sz="1600" b="1">
                <a:solidFill>
                  <a:schemeClr val="bg1"/>
                </a:solidFill>
              </a:rPr>
              <a:t>Wärmemarkt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360000" y="1396800"/>
            <a:ext cx="3060000" cy="8241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r>
              <a:rPr lang="de-DE" altLang="de-DE" sz="1600" dirty="0">
                <a:solidFill>
                  <a:schemeClr val="bg1"/>
                </a:solidFill>
              </a:rPr>
              <a:t>Programmteil</a:t>
            </a:r>
          </a:p>
          <a:p>
            <a:pPr algn="ctr" eaLnBrk="0" hangingPunct="0"/>
            <a:r>
              <a:rPr lang="de-DE" altLang="de-DE" sz="1600" b="1" dirty="0">
                <a:solidFill>
                  <a:schemeClr val="bg1"/>
                </a:solidFill>
              </a:rPr>
              <a:t>Standard</a:t>
            </a:r>
          </a:p>
          <a:p>
            <a:pPr algn="ctr" eaLnBrk="0" hangingPunct="0"/>
            <a:r>
              <a:rPr lang="de-DE" altLang="de-DE" sz="1600" dirty="0">
                <a:solidFill>
                  <a:schemeClr val="bg1"/>
                </a:solidFill>
              </a:rPr>
              <a:t>(270)</a:t>
            </a: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309884" y="1396800"/>
            <a:ext cx="3060000" cy="8241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r>
              <a:rPr lang="de-DE" altLang="de-DE" sz="1600" dirty="0">
                <a:solidFill>
                  <a:schemeClr val="bg1"/>
                </a:solidFill>
              </a:rPr>
              <a:t>Programmteil</a:t>
            </a:r>
          </a:p>
          <a:p>
            <a:pPr algn="ctr" eaLnBrk="0" hangingPunct="0"/>
            <a:r>
              <a:rPr lang="de-DE" altLang="de-DE" sz="1600" b="1" dirty="0">
                <a:solidFill>
                  <a:schemeClr val="bg1"/>
                </a:solidFill>
              </a:rPr>
              <a:t>Premium</a:t>
            </a:r>
          </a:p>
          <a:p>
            <a:pPr algn="ctr" eaLnBrk="0" hangingPunct="0"/>
            <a:r>
              <a:rPr lang="de-DE" altLang="de-DE" sz="1600" dirty="0">
                <a:solidFill>
                  <a:schemeClr val="bg1"/>
                </a:solidFill>
              </a:rPr>
              <a:t>(271/281, 272/282)</a:t>
            </a:r>
          </a:p>
        </p:txBody>
      </p:sp>
      <p:sp>
        <p:nvSpPr>
          <p:cNvPr id="32" name="AutoShape 32"/>
          <p:cNvSpPr>
            <a:spLocks noChangeArrowheads="1"/>
          </p:cNvSpPr>
          <p:nvPr/>
        </p:nvSpPr>
        <p:spPr bwMode="gray">
          <a:xfrm rot="5400000">
            <a:off x="8668469" y="2153454"/>
            <a:ext cx="347797" cy="778836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B9C8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wrap="none" lIns="91422" tIns="45711" rIns="91422" bIns="45711" anchor="ctr"/>
          <a:lstStyle>
            <a:lvl1pPr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Franklin Gothic Book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de-DE" altLang="de-DE">
              <a:solidFill>
                <a:srgbClr val="020202"/>
              </a:solidFill>
              <a:latin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77E55D5-A81D-CA5B-FAC3-EC14FCED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1C6E97E-D20F-E9B3-DD2A-478616A5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51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360003" y="5099701"/>
            <a:ext cx="10007599" cy="149591"/>
          </a:xfrm>
        </p:spPr>
        <p:txBody>
          <a:bodyPr/>
          <a:lstStyle/>
          <a:p>
            <a:r>
              <a:rPr lang="de-DE" dirty="0"/>
              <a:t>* Kostenfrei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de-DE" dirty="0" err="1">
                <a:ea typeface="ＭＳ Ｐゴシック" pitchFamily="34" charset="-128"/>
              </a:rPr>
              <a:t>Sie</a:t>
            </a:r>
            <a:r>
              <a:rPr lang="en-US" altLang="de-DE" dirty="0">
                <a:ea typeface="ＭＳ Ｐゴシック" pitchFamily="34" charset="-128"/>
              </a:rPr>
              <a:t> </a:t>
            </a:r>
            <a:r>
              <a:rPr lang="en-US" altLang="de-DE" dirty="0" err="1">
                <a:ea typeface="ＭＳ Ｐゴシック" pitchFamily="34" charset="-128"/>
              </a:rPr>
              <a:t>benötigen</a:t>
            </a:r>
            <a:r>
              <a:rPr lang="en-US" altLang="de-DE" dirty="0">
                <a:ea typeface="ＭＳ Ｐゴシック" pitchFamily="34" charset="-128"/>
              </a:rPr>
              <a:t> </a:t>
            </a:r>
            <a:r>
              <a:rPr lang="en-US" altLang="de-DE" dirty="0" err="1">
                <a:ea typeface="ＭＳ Ｐゴシック" pitchFamily="34" charset="-128"/>
              </a:rPr>
              <a:t>weitere</a:t>
            </a:r>
            <a:r>
              <a:rPr lang="en-US" altLang="de-DE" dirty="0">
                <a:ea typeface="ＭＳ Ｐゴシック" pitchFamily="34" charset="-128"/>
              </a:rPr>
              <a:t> </a:t>
            </a:r>
            <a:r>
              <a:rPr lang="en-US" altLang="de-DE" dirty="0" err="1">
                <a:ea typeface="ＭＳ Ｐゴシック" pitchFamily="34" charset="-128"/>
              </a:rPr>
              <a:t>Informationen</a:t>
            </a:r>
            <a:r>
              <a:rPr lang="en-US" altLang="de-DE" dirty="0">
                <a:ea typeface="ＭＳ Ｐゴシック" pitchFamily="34" charset="-128"/>
              </a:rPr>
              <a:t>?</a:t>
            </a:r>
            <a:endParaRPr lang="de-DE" altLang="de-DE" sz="1900" dirty="0">
              <a:solidFill>
                <a:schemeClr val="bg2"/>
              </a:solidFill>
              <a:ea typeface="ＭＳ Ｐゴシック" pitchFamily="34" charset="-128"/>
            </a:endParaRPr>
          </a:p>
        </p:txBody>
      </p:sp>
      <p:sp>
        <p:nvSpPr>
          <p:cNvPr id="1377283" name="Rectangle 2"/>
          <p:cNvSpPr txBox="1">
            <a:spLocks noChangeArrowheads="1"/>
          </p:cNvSpPr>
          <p:nvPr/>
        </p:nvSpPr>
        <p:spPr bwMode="gray">
          <a:xfrm>
            <a:off x="360002" y="1396800"/>
            <a:ext cx="9982156" cy="3600400"/>
          </a:xfrm>
          <a:prstGeom prst="rect">
            <a:avLst/>
          </a:prstGeom>
          <a:solidFill>
            <a:schemeClr val="bg2"/>
          </a:solidFill>
        </p:spPr>
        <p:txBody>
          <a:bodyPr vert="horz" lIns="113632" tIns="0" rIns="113632" bIns="0" rtlCol="0" anchor="ctr" anchorCtr="0">
            <a:noAutofit/>
          </a:bodyPr>
          <a:lstStyle>
            <a:lvl1pPr indent="0" defTabSz="914400">
              <a:lnSpc>
                <a:spcPct val="100000"/>
              </a:lnSpc>
              <a:spcBef>
                <a:spcPts val="0"/>
              </a:spcBef>
              <a:buSzPct val="110000"/>
              <a:buFont typeface="Symbol" panose="05050102010706020507" pitchFamily="18" charset="2"/>
              <a:buNone/>
              <a:defRPr sz="1400" b="1">
                <a:solidFill>
                  <a:schemeClr val="bg1"/>
                </a:solidFill>
              </a:defRPr>
            </a:lvl1pPr>
            <a:lvl2pPr marL="361950" indent="0" defTabSz="914400">
              <a:lnSpc>
                <a:spcPct val="100000"/>
              </a:lnSpc>
              <a:spcBef>
                <a:spcPts val="500"/>
              </a:spcBef>
              <a:buSzPct val="110000"/>
              <a:buFont typeface="Symbol" panose="05050102010706020507" pitchFamily="18" charset="2"/>
              <a:buNone/>
              <a:tabLst/>
              <a:defRPr sz="1400">
                <a:solidFill>
                  <a:schemeClr val="tx1"/>
                </a:solidFill>
              </a:defRPr>
            </a:lvl2pPr>
            <a:lvl3pPr marL="541338" indent="-182563" defTabSz="914400">
              <a:lnSpc>
                <a:spcPct val="100000"/>
              </a:lnSpc>
              <a:spcBef>
                <a:spcPts val="500"/>
              </a:spcBef>
              <a:buSzPct val="110000"/>
              <a:buFont typeface="Symbol" panose="05050102010706020507" pitchFamily="18" charset="2"/>
              <a:buChar char="-"/>
              <a:defRPr sz="1400">
                <a:solidFill>
                  <a:schemeClr val="tx1"/>
                </a:solidFill>
              </a:defRPr>
            </a:lvl3pPr>
            <a:lvl4pPr marL="715963" indent="-174625" defTabSz="914400">
              <a:lnSpc>
                <a:spcPct val="100000"/>
              </a:lnSpc>
              <a:spcBef>
                <a:spcPts val="500"/>
              </a:spcBef>
              <a:buSzPct val="110000"/>
              <a:buFont typeface="Symbol" panose="05050102010706020507" pitchFamily="18" charset="2"/>
              <a:buChar char="-"/>
              <a:defRPr sz="1400">
                <a:solidFill>
                  <a:schemeClr val="tx1"/>
                </a:solidFill>
              </a:defRPr>
            </a:lvl4pPr>
            <a:lvl5pPr marL="898525" indent="-182563" defTabSz="914400">
              <a:lnSpc>
                <a:spcPct val="100000"/>
              </a:lnSpc>
              <a:spcBef>
                <a:spcPts val="500"/>
              </a:spcBef>
              <a:buSzPct val="110000"/>
              <a:buFont typeface="Symbol" panose="05050102010706020507" pitchFamily="18" charset="2"/>
              <a:buChar char="-"/>
              <a:defRPr sz="1400">
                <a:solidFill>
                  <a:schemeClr val="tx1"/>
                </a:solidFill>
              </a:defRPr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9pPr>
          </a:lstStyle>
          <a:p>
            <a:r>
              <a:rPr lang="de-DE" altLang="de-DE" sz="1700" dirty="0"/>
              <a:t>	</a:t>
            </a:r>
            <a:endParaRPr lang="en-GB" altLang="de-DE" dirty="0"/>
          </a:p>
        </p:txBody>
      </p:sp>
      <p:pic>
        <p:nvPicPr>
          <p:cNvPr id="1377285" name="Picture 5" descr="Infocenter ne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678" y="1791343"/>
            <a:ext cx="359999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eck 9"/>
          <p:cNvSpPr/>
          <p:nvPr/>
        </p:nvSpPr>
        <p:spPr>
          <a:xfrm>
            <a:off x="7902859" y="4194696"/>
            <a:ext cx="199780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979" tIns="40989" rIns="81979" bIns="40989">
            <a:spAutoFit/>
          </a:bodyPr>
          <a:lstStyle/>
          <a:p>
            <a:pPr algn="r">
              <a:buFont typeface="Arial" pitchFamily="34" charset="0"/>
              <a:buNone/>
              <a:defRPr/>
            </a:pPr>
            <a:r>
              <a:rPr lang="de-DE" altLang="de-DE" sz="700" dirty="0"/>
              <a:t>Foto: </a:t>
            </a:r>
            <a:r>
              <a:rPr lang="de-DE" sz="700" dirty="0"/>
              <a:t>fotolia.com / </a:t>
            </a:r>
            <a:r>
              <a:rPr lang="de-DE" sz="700" dirty="0" err="1"/>
              <a:t>iceteaimages</a:t>
            </a:r>
            <a:endParaRPr lang="de-DE" sz="7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683644" y="1863217"/>
          <a:ext cx="5225035" cy="2655312"/>
        </p:xfrm>
        <a:graphic>
          <a:graphicData uri="http://schemas.openxmlformats.org/drawingml/2006/table">
            <a:tbl>
              <a:tblPr/>
              <a:tblGrid>
                <a:gridCol w="3101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763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Um welches Thema geht es?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Ihre Servicenummer </a:t>
                      </a:r>
                      <a:b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(von Montag bis Freitag 08.00 bis 18.00 Uhr)</a:t>
                      </a:r>
                    </a:p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infocenter@kfw.de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687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KfW-Corona-Hilfe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0800 5 39 90 00*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Bauen, Sanieren &amp; Wohnwirtschaft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0800 5 39 90 02*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Baukindergeld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0800 5 39 90 06*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Studieren &amp; Qualifizieren 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0800 5 39 90 03*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Unternehmen </a:t>
                      </a:r>
                      <a:endParaRPr lang="de-DE" sz="1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0800 5 39 90 01*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Infrastruktur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0800 5 39 90 08*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dirty="0">
                          <a:solidFill>
                            <a:schemeClr val="bg1"/>
                          </a:solidFill>
                          <a:effectLst/>
                        </a:rPr>
                        <a:t>Sie haben ein allgemeines Thema?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dirty="0">
                          <a:solidFill>
                            <a:schemeClr val="bg1"/>
                          </a:solidFill>
                          <a:effectLst/>
                        </a:rPr>
                        <a:t>069 74 31-0 (kostenpflichtig)</a:t>
                      </a:r>
                    </a:p>
                  </a:txBody>
                  <a:tcPr marL="99031" marR="99031" marT="40227" marB="40227">
                    <a:lnL>
                      <a:noFill/>
                    </a:lnL>
                    <a:lnR>
                      <a:noFill/>
                    </a:lnR>
                    <a:lnT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434" cap="flat" cmpd="sng" algn="ctr">
                      <a:solidFill>
                        <a:srgbClr val="5A61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Pfeil nach rechts 4">
            <a:extLst>
              <a:ext uri="{FF2B5EF4-FFF2-40B4-BE49-F238E27FC236}">
                <a16:creationId xmlns:a16="http://schemas.microsoft.com/office/drawing/2014/main" id="{9A4E0D5B-C81B-4876-8EE5-F8CA8A653BE7}"/>
              </a:ext>
            </a:extLst>
          </p:cNvPr>
          <p:cNvSpPr/>
          <p:nvPr/>
        </p:nvSpPr>
        <p:spPr>
          <a:xfrm rot="734637" flipV="1">
            <a:off x="3157424" y="2809026"/>
            <a:ext cx="587567" cy="30359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pPr>
              <a:buSzPct val="110000"/>
            </a:pPr>
            <a:endParaRPr lang="de-DE" sz="1400" dirty="0" err="1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E51283F-F20B-37CC-E689-F0EA353BA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7E69BD-EF36-E236-9F5D-A6839C1F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17165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442AFB9-0586-43B7-882A-A4DB649D6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Entwicklungen…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1C7A9CE-0095-4572-84A3-4079B9C8F568}"/>
              </a:ext>
            </a:extLst>
          </p:cNvPr>
          <p:cNvSpPr/>
          <p:nvPr/>
        </p:nvSpPr>
        <p:spPr>
          <a:xfrm>
            <a:off x="359606" y="1229837"/>
            <a:ext cx="10007599" cy="1499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r>
              <a:rPr lang="de-DE" sz="1400" b="1" dirty="0">
                <a:solidFill>
                  <a:schemeClr val="accent5"/>
                </a:solidFill>
              </a:rPr>
              <a:t>Stufe 2: Anpassungen im Neubau</a:t>
            </a:r>
          </a:p>
          <a:p>
            <a:endParaRPr lang="de-DE" sz="1400" dirty="0">
              <a:solidFill>
                <a:schemeClr val="accent5"/>
              </a:solidFill>
            </a:endParaRPr>
          </a:p>
          <a:p>
            <a:r>
              <a:rPr lang="de-DE" sz="1400" dirty="0">
                <a:solidFill>
                  <a:schemeClr val="accent5"/>
                </a:solidFill>
              </a:rPr>
              <a:t>Nach Ausschöpfung der in Stufe 1 zur Verfügung stehenden Haushaltsmittel wird die Neubauförderung nur noch für den Standard Effizienzhaus-/Effizienzgebäude 40 mit Nachhaltigkeits-Klasse (NH) als Kreditvariante angeboten.</a:t>
            </a:r>
          </a:p>
          <a:p>
            <a:r>
              <a:rPr lang="de-DE" sz="1400" dirty="0">
                <a:solidFill>
                  <a:schemeClr val="accent5"/>
                </a:solidFill>
              </a:rPr>
              <a:t>Der Fördersatz wird weiterhin 12,5 Prozent betragen.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52FFBF0-090B-423D-A36B-C9F8A5C614BC}"/>
              </a:ext>
            </a:extLst>
          </p:cNvPr>
          <p:cNvSpPr/>
          <p:nvPr/>
        </p:nvSpPr>
        <p:spPr>
          <a:xfrm>
            <a:off x="359606" y="2955220"/>
            <a:ext cx="10007599" cy="164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/>
          <a:lstStyle/>
          <a:p>
            <a:r>
              <a:rPr lang="de-DE" sz="1400" b="1" dirty="0">
                <a:solidFill>
                  <a:schemeClr val="accent5"/>
                </a:solidFill>
              </a:rPr>
              <a:t>Stufe 3: Klimafreundliches Bauen ab Anfang 2023</a:t>
            </a:r>
          </a:p>
          <a:p>
            <a:endParaRPr lang="de-DE" sz="1200" dirty="0">
              <a:solidFill>
                <a:schemeClr val="accent5"/>
              </a:solidFill>
            </a:endParaRPr>
          </a:p>
          <a:p>
            <a:r>
              <a:rPr lang="de-DE" sz="1400" dirty="0">
                <a:solidFill>
                  <a:schemeClr val="accent5"/>
                </a:solidFill>
              </a:rPr>
              <a:t>Das Programm "Klimafreundliches Bauen" startet im Januar 2023. Hierfür werden die Förderanforderungen aus der Stufe 2 weiterentwickelt und ein Fokus auf die Treibhausgas-Emissionen im Lebenszyklus gelegt.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8B62326-C9E6-450C-9278-8FB6D0526D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068E72C-D2FC-4A06-B6CD-E0D76F6FB4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E0C3029-0955-7A9A-C218-7B761975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688FB19-A46D-14BF-DCC4-05114455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C57DE4-A955-DD47-9EA7-E3BB6CF587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FE291CB-0C26-074C-82BF-949CCD05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 im Gebäudebestand – Kredit- und Zuschussförderung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5E423B82-E307-4CCC-845E-F307CD22D0A1}"/>
              </a:ext>
            </a:extLst>
          </p:cNvPr>
          <p:cNvSpPr/>
          <p:nvPr/>
        </p:nvSpPr>
        <p:spPr>
          <a:xfrm>
            <a:off x="360363" y="1360860"/>
            <a:ext cx="10008000" cy="90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</a:bodyPr>
          <a:lstStyle/>
          <a:p>
            <a:pPr algn="ctr">
              <a:buSzPct val="110000"/>
            </a:pPr>
            <a:r>
              <a:rPr lang="de-DE" sz="1600" b="1" dirty="0">
                <a:solidFill>
                  <a:schemeClr val="bg2"/>
                </a:solidFill>
              </a:rPr>
              <a:t>Investitions</a:t>
            </a:r>
            <a:r>
              <a:rPr lang="de-DE" sz="1600" b="1" dirty="0">
                <a:solidFill>
                  <a:schemeClr val="accent1"/>
                </a:solidFill>
              </a:rPr>
              <a:t>zuschuss Einzelmaßnahmen</a:t>
            </a:r>
            <a:r>
              <a:rPr lang="de-DE" sz="1600" b="1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chemeClr val="accent1"/>
                </a:solidFill>
              </a:rPr>
              <a:t>(BEG EM)</a:t>
            </a:r>
            <a:r>
              <a:rPr lang="de-DE" sz="1600" b="1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chemeClr val="tx1"/>
                </a:solidFill>
              </a:rPr>
              <a:t>durch </a:t>
            </a:r>
            <a:r>
              <a:rPr lang="de-DE" sz="1600" b="1" dirty="0">
                <a:solidFill>
                  <a:schemeClr val="accent1"/>
                </a:solidFill>
              </a:rPr>
              <a:t>BAFA </a:t>
            </a:r>
            <a:r>
              <a:rPr lang="de-DE" sz="1600" dirty="0">
                <a:solidFill>
                  <a:schemeClr val="tx1"/>
                </a:solidFill>
              </a:rPr>
              <a:t>im</a:t>
            </a:r>
            <a:r>
              <a:rPr lang="de-DE" sz="1600" b="1" dirty="0">
                <a:solidFill>
                  <a:schemeClr val="accent1"/>
                </a:solidFill>
              </a:rPr>
              <a:t> Gebäudebestand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EE4F15C1-B075-4ADC-A561-13E158424EBA}"/>
              </a:ext>
            </a:extLst>
          </p:cNvPr>
          <p:cNvSpPr/>
          <p:nvPr/>
        </p:nvSpPr>
        <p:spPr>
          <a:xfrm>
            <a:off x="361950" y="2525035"/>
            <a:ext cx="10008000" cy="900000"/>
          </a:xfrm>
          <a:prstGeom prst="rect">
            <a:avLst/>
          </a:prstGeom>
          <a:solidFill>
            <a:srgbClr val="D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>
              <a:buSzPct val="110000"/>
            </a:pPr>
            <a:r>
              <a:rPr lang="de-DE" sz="1600" b="1" dirty="0">
                <a:solidFill>
                  <a:schemeClr val="accent1"/>
                </a:solidFill>
              </a:rPr>
              <a:t>BEG-Förderkredit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chemeClr val="accent1"/>
                </a:solidFill>
              </a:rPr>
              <a:t>mit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chemeClr val="accent1"/>
                </a:solidFill>
              </a:rPr>
              <a:t>Tilgungszuschuss</a:t>
            </a:r>
            <a:r>
              <a:rPr lang="de-DE" sz="1600" dirty="0">
                <a:solidFill>
                  <a:schemeClr val="tx1"/>
                </a:solidFill>
              </a:rPr>
              <a:t> für </a:t>
            </a:r>
            <a:r>
              <a:rPr lang="de-DE" sz="1600" b="1" dirty="0">
                <a:solidFill>
                  <a:schemeClr val="accent1"/>
                </a:solidFill>
              </a:rPr>
              <a:t>Effizienzhaus/-gebäude </a:t>
            </a:r>
            <a:r>
              <a:rPr lang="de-DE" sz="1600" dirty="0">
                <a:solidFill>
                  <a:schemeClr val="tx1"/>
                </a:solidFill>
              </a:rPr>
              <a:t>durch </a:t>
            </a:r>
            <a:r>
              <a:rPr lang="de-DE" sz="1600" b="1" dirty="0">
                <a:solidFill>
                  <a:schemeClr val="accent1"/>
                </a:solidFill>
              </a:rPr>
              <a:t>KfW</a:t>
            </a:r>
          </a:p>
          <a:p>
            <a:pPr algn="ctr">
              <a:buSzPct val="110000"/>
            </a:pPr>
            <a:r>
              <a:rPr lang="de-DE" sz="1600" dirty="0">
                <a:solidFill>
                  <a:schemeClr val="tx1"/>
                </a:solidFill>
              </a:rPr>
              <a:t>im</a:t>
            </a:r>
            <a:r>
              <a:rPr lang="de-DE" sz="1600" b="1" dirty="0">
                <a:solidFill>
                  <a:schemeClr val="accent1"/>
                </a:solidFill>
              </a:rPr>
              <a:t> Gebäudebestand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6BBFCD9-A7E3-459B-B136-88F877677113}"/>
              </a:ext>
            </a:extLst>
          </p:cNvPr>
          <p:cNvSpPr/>
          <p:nvPr/>
        </p:nvSpPr>
        <p:spPr>
          <a:xfrm>
            <a:off x="361950" y="4493308"/>
            <a:ext cx="10008000" cy="900000"/>
          </a:xfrm>
          <a:prstGeom prst="rect">
            <a:avLst/>
          </a:prstGeom>
          <a:solidFill>
            <a:srgbClr val="D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>
              <a:buSzPct val="110000"/>
            </a:pPr>
            <a:r>
              <a:rPr lang="de-DE" sz="1600" b="1" dirty="0">
                <a:solidFill>
                  <a:schemeClr val="accent1"/>
                </a:solidFill>
              </a:rPr>
              <a:t>BEG-Zuschuss</a:t>
            </a:r>
            <a:r>
              <a:rPr lang="de-DE" sz="1600" dirty="0">
                <a:solidFill>
                  <a:schemeClr val="tx1"/>
                </a:solidFill>
              </a:rPr>
              <a:t> für </a:t>
            </a:r>
            <a:r>
              <a:rPr lang="de-DE" sz="1600" b="1" dirty="0">
                <a:solidFill>
                  <a:schemeClr val="accent1"/>
                </a:solidFill>
              </a:rPr>
              <a:t>Effizienzhaus/-gebäude </a:t>
            </a:r>
            <a:r>
              <a:rPr lang="de-DE" sz="1600" dirty="0">
                <a:solidFill>
                  <a:schemeClr val="tx1"/>
                </a:solidFill>
              </a:rPr>
              <a:t>durch </a:t>
            </a:r>
            <a:r>
              <a:rPr lang="de-DE" sz="1600" b="1" dirty="0">
                <a:solidFill>
                  <a:schemeClr val="accent1"/>
                </a:solidFill>
              </a:rPr>
              <a:t>KfW </a:t>
            </a:r>
            <a:br>
              <a:rPr lang="de-DE" sz="1600" b="1" dirty="0">
                <a:solidFill>
                  <a:schemeClr val="accent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im</a:t>
            </a:r>
            <a:r>
              <a:rPr lang="de-DE" sz="1600" b="1" dirty="0">
                <a:solidFill>
                  <a:schemeClr val="accent1"/>
                </a:solidFill>
              </a:rPr>
              <a:t> Gebäudebestand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D63078C-2205-4DAB-B8B0-64FD019BA883}"/>
              </a:ext>
            </a:extLst>
          </p:cNvPr>
          <p:cNvSpPr/>
          <p:nvPr/>
        </p:nvSpPr>
        <p:spPr>
          <a:xfrm>
            <a:off x="361950" y="3509171"/>
            <a:ext cx="10008000" cy="900000"/>
          </a:xfrm>
          <a:prstGeom prst="rect">
            <a:avLst/>
          </a:prstGeom>
          <a:solidFill>
            <a:srgbClr val="D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>
              <a:buSzPct val="110000"/>
            </a:pPr>
            <a:r>
              <a:rPr lang="de-DE" sz="1600" b="1" dirty="0">
                <a:solidFill>
                  <a:schemeClr val="accent1"/>
                </a:solidFill>
              </a:rPr>
              <a:t>BEG-Förderkredit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chemeClr val="accent1"/>
                </a:solidFill>
              </a:rPr>
              <a:t>mit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chemeClr val="accent1"/>
                </a:solidFill>
              </a:rPr>
              <a:t>Tilgungszuschuss </a:t>
            </a:r>
            <a:r>
              <a:rPr lang="de-DE" sz="1600" dirty="0">
                <a:solidFill>
                  <a:schemeClr val="tx1"/>
                </a:solidFill>
              </a:rPr>
              <a:t>für </a:t>
            </a:r>
            <a:r>
              <a:rPr lang="de-DE" sz="1600" b="1" dirty="0">
                <a:solidFill>
                  <a:schemeClr val="accent1"/>
                </a:solidFill>
              </a:rPr>
              <a:t>Einzelmaßnahmen (incl. Heizungsanlage) </a:t>
            </a:r>
            <a:r>
              <a:rPr lang="de-DE" sz="1600" dirty="0">
                <a:solidFill>
                  <a:schemeClr val="tx1"/>
                </a:solidFill>
              </a:rPr>
              <a:t>durch </a:t>
            </a:r>
            <a:r>
              <a:rPr lang="de-DE" sz="1600" b="1" dirty="0">
                <a:solidFill>
                  <a:schemeClr val="accent1"/>
                </a:solidFill>
              </a:rPr>
              <a:t>KfW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br>
              <a:rPr lang="de-DE" sz="1600" dirty="0">
                <a:solidFill>
                  <a:schemeClr val="tx1"/>
                </a:solidFill>
              </a:rPr>
            </a:br>
            <a:r>
              <a:rPr lang="de-DE" sz="1600" dirty="0">
                <a:solidFill>
                  <a:schemeClr val="tx1"/>
                </a:solidFill>
              </a:rPr>
              <a:t>im</a:t>
            </a:r>
            <a:r>
              <a:rPr lang="de-DE" sz="1600" b="1" dirty="0">
                <a:solidFill>
                  <a:schemeClr val="accent1"/>
                </a:solidFill>
              </a:rPr>
              <a:t> Gebäudebestand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6938F87-4A5E-475F-B311-43B353CFFD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Programmnummern: 261/262/263 und 461/463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E6B7FD0-00FB-DD66-CBA2-3F2F0F34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183F597-314C-952F-7245-6A589DB3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58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C57DE4-A955-DD47-9EA7-E3BB6CF587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FE291CB-0C26-074C-82BF-949CCD05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 im Neubau– ausschließlich Kreditförderung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EE4F15C1-B075-4ADC-A561-13E158424EBA}"/>
              </a:ext>
            </a:extLst>
          </p:cNvPr>
          <p:cNvSpPr/>
          <p:nvPr/>
        </p:nvSpPr>
        <p:spPr>
          <a:xfrm>
            <a:off x="361950" y="1504876"/>
            <a:ext cx="10008000" cy="900000"/>
          </a:xfrm>
          <a:prstGeom prst="rect">
            <a:avLst/>
          </a:prstGeom>
          <a:solidFill>
            <a:srgbClr val="D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>
              <a:buSzPct val="110000"/>
            </a:pPr>
            <a:r>
              <a:rPr lang="de-DE" sz="1600" b="1" dirty="0">
                <a:solidFill>
                  <a:schemeClr val="accent1"/>
                </a:solidFill>
              </a:rPr>
              <a:t>BEG-Förderkredit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chemeClr val="accent1"/>
                </a:solidFill>
              </a:rPr>
              <a:t>mit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chemeClr val="accent1"/>
                </a:solidFill>
              </a:rPr>
              <a:t>Tilgungszuschuss</a:t>
            </a:r>
            <a:r>
              <a:rPr lang="de-DE" sz="1600" dirty="0">
                <a:solidFill>
                  <a:schemeClr val="tx1"/>
                </a:solidFill>
              </a:rPr>
              <a:t> für </a:t>
            </a:r>
            <a:r>
              <a:rPr lang="de-DE" sz="1600" b="1" dirty="0">
                <a:solidFill>
                  <a:schemeClr val="accent1"/>
                </a:solidFill>
              </a:rPr>
              <a:t>Effizienzhaus/-gebäude </a:t>
            </a:r>
            <a:r>
              <a:rPr lang="de-DE" sz="1600" dirty="0">
                <a:solidFill>
                  <a:schemeClr val="tx1"/>
                </a:solidFill>
              </a:rPr>
              <a:t>durch </a:t>
            </a:r>
            <a:r>
              <a:rPr lang="de-DE" sz="1600" b="1" dirty="0">
                <a:solidFill>
                  <a:schemeClr val="accent1"/>
                </a:solidFill>
              </a:rPr>
              <a:t>KfW</a:t>
            </a:r>
          </a:p>
          <a:p>
            <a:pPr algn="ctr">
              <a:buSzPct val="110000"/>
            </a:pPr>
            <a:r>
              <a:rPr lang="de-DE" sz="1600" dirty="0">
                <a:solidFill>
                  <a:schemeClr val="tx1"/>
                </a:solidFill>
              </a:rPr>
              <a:t>im</a:t>
            </a:r>
            <a:r>
              <a:rPr lang="de-DE" sz="1600" b="1" dirty="0">
                <a:solidFill>
                  <a:schemeClr val="accent1"/>
                </a:solidFill>
              </a:rPr>
              <a:t> Neubau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6BBFCD9-A7E3-459B-B136-88F877677113}"/>
              </a:ext>
            </a:extLst>
          </p:cNvPr>
          <p:cNvSpPr/>
          <p:nvPr/>
        </p:nvSpPr>
        <p:spPr>
          <a:xfrm>
            <a:off x="361950" y="3461220"/>
            <a:ext cx="10008000" cy="1212008"/>
          </a:xfrm>
          <a:prstGeom prst="rect">
            <a:avLst/>
          </a:prstGeom>
          <a:solidFill>
            <a:srgbClr val="D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>
              <a:buSzPct val="110000"/>
            </a:pPr>
            <a:endParaRPr lang="de-DE" sz="1600" b="1" dirty="0">
              <a:solidFill>
                <a:schemeClr val="accent1"/>
              </a:solidFill>
            </a:endParaRPr>
          </a:p>
          <a:p>
            <a:pPr algn="ctr">
              <a:buSzPct val="110000"/>
            </a:pPr>
            <a:r>
              <a:rPr lang="de-DE" sz="1600" b="1" dirty="0">
                <a:solidFill>
                  <a:schemeClr val="accent1"/>
                </a:solidFill>
              </a:rPr>
              <a:t>Gefördert wird ab sofort nur noch die Effizienzhaus-/Effizienzgebäude-Stufe 40 Nachhaltigkeit (NH) </a:t>
            </a:r>
          </a:p>
          <a:p>
            <a:pPr algn="ctr">
              <a:buSzPct val="110000"/>
            </a:pPr>
            <a:br>
              <a:rPr lang="de-DE" sz="1600" b="1" dirty="0">
                <a:solidFill>
                  <a:schemeClr val="accent1"/>
                </a:solidFill>
              </a:rPr>
            </a:br>
            <a:endParaRPr lang="de-DE" sz="1600" b="1" dirty="0">
              <a:solidFill>
                <a:schemeClr val="accent1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D63078C-2205-4DAB-B8B0-64FD019BA883}"/>
              </a:ext>
            </a:extLst>
          </p:cNvPr>
          <p:cNvSpPr/>
          <p:nvPr/>
        </p:nvSpPr>
        <p:spPr>
          <a:xfrm>
            <a:off x="361950" y="2489012"/>
            <a:ext cx="10008000" cy="900000"/>
          </a:xfrm>
          <a:prstGeom prst="rect">
            <a:avLst/>
          </a:prstGeom>
          <a:solidFill>
            <a:srgbClr val="D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>
              <a:buSzPct val="110000"/>
            </a:pPr>
            <a:r>
              <a:rPr lang="de-DE" sz="1600" b="1" dirty="0">
                <a:solidFill>
                  <a:schemeClr val="accent1"/>
                </a:solidFill>
              </a:rPr>
              <a:t>Die Effizienzhaus-/Effizienzgebäude-Stufe 40 wird nicht mehr angeboten. 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E3FE35B-6983-4D4A-8CB6-CEC7AA081F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Programmnummern: (261/263)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FE0ADBD-C6FA-F427-DF44-3E952BEA4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66A029E-2156-4AC5-3922-8A63C758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94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E19A1C9-A20E-48C4-978C-F1B371A5F5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Neubauförderung der KfW im BEG WG und BEG NWG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 fördert </a:t>
            </a:r>
            <a:r>
              <a:rPr lang="de-DE" b="1" dirty="0"/>
              <a:t>Neubau </a:t>
            </a:r>
            <a:r>
              <a:rPr lang="de-DE" dirty="0"/>
              <a:t>zum Effizienzhaus/-gebäude</a:t>
            </a:r>
          </a:p>
        </p:txBody>
      </p:sp>
      <p:graphicFrame>
        <p:nvGraphicFramePr>
          <p:cNvPr id="12" name="Tabelle 3">
            <a:extLst>
              <a:ext uri="{FF2B5EF4-FFF2-40B4-BE49-F238E27FC236}">
                <a16:creationId xmlns:a16="http://schemas.microsoft.com/office/drawing/2014/main" id="{4D616DF2-FBEB-45BD-BBF1-EF503BA4B31B}"/>
              </a:ext>
            </a:extLst>
          </p:cNvPr>
          <p:cNvGraphicFramePr>
            <a:graphicFrameLocks noGrp="1"/>
          </p:cNvGraphicFramePr>
          <p:nvPr/>
        </p:nvGraphicFramePr>
        <p:xfrm>
          <a:off x="360363" y="1396800"/>
          <a:ext cx="10004426" cy="283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015">
                  <a:extLst>
                    <a:ext uri="{9D8B030D-6E8A-4147-A177-3AD203B41FA5}">
                      <a16:colId xmlns:a16="http://schemas.microsoft.com/office/drawing/2014/main" val="3987478157"/>
                    </a:ext>
                  </a:extLst>
                </a:gridCol>
                <a:gridCol w="1846214">
                  <a:extLst>
                    <a:ext uri="{9D8B030D-6E8A-4147-A177-3AD203B41FA5}">
                      <a16:colId xmlns:a16="http://schemas.microsoft.com/office/drawing/2014/main" val="41203923"/>
                    </a:ext>
                  </a:extLst>
                </a:gridCol>
                <a:gridCol w="3178197">
                  <a:extLst>
                    <a:ext uri="{9D8B030D-6E8A-4147-A177-3AD203B41FA5}">
                      <a16:colId xmlns:a16="http://schemas.microsoft.com/office/drawing/2014/main" val="540874633"/>
                    </a:ext>
                  </a:extLst>
                </a:gridCol>
              </a:tblGrid>
              <a:tr h="1082801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Effizienzhaus-/gebäude-</a:t>
                      </a:r>
                      <a:b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Standard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Tilgungszuschuss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Förderkreditbetrag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:a16="http://schemas.microsoft.com/office/drawing/2014/main" val="1461211927"/>
                  </a:ext>
                </a:extLst>
              </a:tr>
              <a:tr h="500882">
                <a:tc>
                  <a:txBody>
                    <a:bodyPr/>
                    <a:lstStyle/>
                    <a:p>
                      <a:pPr algn="ctr"/>
                      <a:r>
                        <a:rPr lang="de-DE" sz="1400" strike="sngStrike" baseline="0" dirty="0">
                          <a:solidFill>
                            <a:srgbClr val="FF0000"/>
                          </a:solidFill>
                        </a:rPr>
                        <a:t>Effizienzhaus/-gebäude 40 EE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400" strike="sng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10,0 %</a:t>
                      </a:r>
                    </a:p>
                  </a:txBody>
                  <a:tcPr marL="80455" marR="80455" marT="40227" marB="40227" anchor="ctr"/>
                </a:tc>
                <a:tc rowSpan="3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Wohngebäude: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150.000 EUR je WE </a:t>
                      </a: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endParaRPr lang="de-DE" sz="1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Nicht-Wohngebäude: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max.</a:t>
                      </a:r>
                      <a:r>
                        <a:rPr lang="de-DE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2.000</a:t>
                      </a:r>
                      <a:r>
                        <a:rPr lang="de-DE" sz="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EUR pro m</a:t>
                      </a:r>
                      <a:r>
                        <a:rPr lang="de-DE" sz="1400" b="1" kern="1200" baseline="300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NGF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(max. 30 Mio. EUR) je Vorhaben</a:t>
                      </a: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:a16="http://schemas.microsoft.com/office/drawing/2014/main" val="3783314928"/>
                  </a:ext>
                </a:extLst>
              </a:tr>
              <a:tr h="5008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Effizienzhaus/-gebäude 40 NH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12,5 %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:a16="http://schemas.microsoft.com/office/drawing/2014/main" val="2058004938"/>
                  </a:ext>
                </a:extLst>
              </a:tr>
              <a:tr h="750157">
                <a:tc>
                  <a:txBody>
                    <a:bodyPr/>
                    <a:lstStyle/>
                    <a:p>
                      <a:pPr algn="ctr"/>
                      <a:r>
                        <a:rPr lang="de-DE" sz="1400" strike="sngStrike" baseline="0" dirty="0">
                          <a:solidFill>
                            <a:srgbClr val="FF0000"/>
                          </a:solidFill>
                        </a:rPr>
                        <a:t>Effizienzhaus 40 Plus (nur WG!)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400" strike="sng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12,5 %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extLst>
                  <a:ext uri="{0D108BD9-81ED-4DB2-BD59-A6C34878D82A}">
                    <a16:rowId xmlns:a16="http://schemas.microsoft.com/office/drawing/2014/main" val="1879565516"/>
                  </a:ext>
                </a:extLst>
              </a:tr>
            </a:tbl>
          </a:graphicData>
        </a:graphic>
      </p:graphicFrame>
      <p:sp>
        <p:nvSpPr>
          <p:cNvPr id="18" name="Freeform 5">
            <a:extLst>
              <a:ext uri="{FF2B5EF4-FFF2-40B4-BE49-F238E27FC236}">
                <a16:creationId xmlns:a16="http://schemas.microsoft.com/office/drawing/2014/main" id="{7658095A-BE3B-47D4-9B15-B50F50408FB3}"/>
              </a:ext>
            </a:extLst>
          </p:cNvPr>
          <p:cNvSpPr>
            <a:spLocks/>
          </p:cNvSpPr>
          <p:nvPr/>
        </p:nvSpPr>
        <p:spPr bwMode="auto">
          <a:xfrm>
            <a:off x="363537" y="4385196"/>
            <a:ext cx="10004426" cy="1077739"/>
          </a:xfrm>
          <a:custGeom>
            <a:avLst/>
            <a:gdLst>
              <a:gd name="T0" fmla="*/ 6303 w 6303"/>
              <a:gd name="T1" fmla="*/ 0 h 413"/>
              <a:gd name="T2" fmla="*/ 0 w 6303"/>
              <a:gd name="T3" fmla="*/ 0 h 413"/>
              <a:gd name="T4" fmla="*/ 0 w 6303"/>
              <a:gd name="T5" fmla="*/ 413 h 413"/>
              <a:gd name="T6" fmla="*/ 6303 w 6303"/>
              <a:gd name="T7" fmla="*/ 412 h 413"/>
              <a:gd name="T8" fmla="*/ 6303 w 6303"/>
              <a:gd name="T9" fmla="*/ 0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03" h="413">
                <a:moveTo>
                  <a:pt x="6303" y="0"/>
                </a:moveTo>
                <a:lnTo>
                  <a:pt x="0" y="0"/>
                </a:lnTo>
                <a:lnTo>
                  <a:pt x="0" y="413"/>
                </a:lnTo>
                <a:lnTo>
                  <a:pt x="6303" y="412"/>
                </a:lnTo>
                <a:lnTo>
                  <a:pt x="630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360000" tIns="108000" rIns="360000" bIns="10800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buSzPct val="120000"/>
            </a:pPr>
            <a:r>
              <a:rPr lang="de-DE" sz="1600" dirty="0">
                <a:solidFill>
                  <a:schemeClr val="bg1"/>
                </a:solidFill>
              </a:rPr>
              <a:t>Ab dem 20.04.2022 werden im Rahmen von Neubauvorhaben nur noch Wärmeerzeuger auf Basis Erneuerbarer Energien gefördert! </a:t>
            </a:r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19FB6C3B-03DA-4750-8C7F-5FB2225C1A3E}"/>
              </a:ext>
            </a:extLst>
          </p:cNvPr>
          <p:cNvSpPr>
            <a:spLocks/>
          </p:cNvSpPr>
          <p:nvPr/>
        </p:nvSpPr>
        <p:spPr bwMode="auto">
          <a:xfrm>
            <a:off x="363539" y="4385196"/>
            <a:ext cx="253164" cy="1077739"/>
          </a:xfrm>
          <a:custGeom>
            <a:avLst/>
            <a:gdLst>
              <a:gd name="T0" fmla="*/ 170 w 179"/>
              <a:gd name="T1" fmla="*/ 127 h 294"/>
              <a:gd name="T2" fmla="*/ 61 w 179"/>
              <a:gd name="T3" fmla="*/ 0 h 294"/>
              <a:gd name="T4" fmla="*/ 0 w 179"/>
              <a:gd name="T5" fmla="*/ 0 h 294"/>
              <a:gd name="T6" fmla="*/ 0 w 179"/>
              <a:gd name="T7" fmla="*/ 294 h 294"/>
              <a:gd name="T8" fmla="*/ 61 w 179"/>
              <a:gd name="T9" fmla="*/ 294 h 294"/>
              <a:gd name="T10" fmla="*/ 61 w 179"/>
              <a:gd name="T11" fmla="*/ 294 h 294"/>
              <a:gd name="T12" fmla="*/ 170 w 179"/>
              <a:gd name="T13" fmla="*/ 167 h 294"/>
              <a:gd name="T14" fmla="*/ 170 w 179"/>
              <a:gd name="T15" fmla="*/ 127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9" h="294">
                <a:moveTo>
                  <a:pt x="170" y="127"/>
                </a:moveTo>
                <a:cubicBezTo>
                  <a:pt x="61" y="0"/>
                  <a:pt x="61" y="0"/>
                  <a:pt x="6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94"/>
                  <a:pt x="0" y="294"/>
                  <a:pt x="0" y="294"/>
                </a:cubicBezTo>
                <a:cubicBezTo>
                  <a:pt x="61" y="294"/>
                  <a:pt x="61" y="294"/>
                  <a:pt x="61" y="294"/>
                </a:cubicBezTo>
                <a:cubicBezTo>
                  <a:pt x="61" y="294"/>
                  <a:pt x="61" y="294"/>
                  <a:pt x="61" y="294"/>
                </a:cubicBezTo>
                <a:cubicBezTo>
                  <a:pt x="170" y="167"/>
                  <a:pt x="170" y="167"/>
                  <a:pt x="170" y="167"/>
                </a:cubicBezTo>
                <a:cubicBezTo>
                  <a:pt x="179" y="155"/>
                  <a:pt x="179" y="139"/>
                  <a:pt x="170" y="127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56CA84E-4585-182C-51FE-6B27DD67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55C0A4E-AAFC-5E2A-7381-ECC114893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75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D40983-1236-4F4A-A710-1A99101F98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1170328-B75D-4776-A060-FF3528B540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Differenzierte Förderung Baubegleitung nach Gebäudetyp und BEG-Teilprogramm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4BFD983-5150-4E22-8092-79E58F2B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BEG fördert Baubegleitung im Wohngebäude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4AA260F8-2983-4D8A-9BCD-F20ACD985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45494"/>
              </p:ext>
            </p:extLst>
          </p:nvPr>
        </p:nvGraphicFramePr>
        <p:xfrm>
          <a:off x="360000" y="1396800"/>
          <a:ext cx="10009550" cy="3543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910">
                  <a:extLst>
                    <a:ext uri="{9D8B030D-6E8A-4147-A177-3AD203B41FA5}">
                      <a16:colId xmlns:a16="http://schemas.microsoft.com/office/drawing/2014/main" val="4262568658"/>
                    </a:ext>
                  </a:extLst>
                </a:gridCol>
                <a:gridCol w="2001910">
                  <a:extLst>
                    <a:ext uri="{9D8B030D-6E8A-4147-A177-3AD203B41FA5}">
                      <a16:colId xmlns:a16="http://schemas.microsoft.com/office/drawing/2014/main" val="1446640642"/>
                    </a:ext>
                  </a:extLst>
                </a:gridCol>
                <a:gridCol w="2001910">
                  <a:extLst>
                    <a:ext uri="{9D8B030D-6E8A-4147-A177-3AD203B41FA5}">
                      <a16:colId xmlns:a16="http://schemas.microsoft.com/office/drawing/2014/main" val="3234572083"/>
                    </a:ext>
                  </a:extLst>
                </a:gridCol>
                <a:gridCol w="2001910">
                  <a:extLst>
                    <a:ext uri="{9D8B030D-6E8A-4147-A177-3AD203B41FA5}">
                      <a16:colId xmlns:a16="http://schemas.microsoft.com/office/drawing/2014/main" val="1235150865"/>
                    </a:ext>
                  </a:extLst>
                </a:gridCol>
                <a:gridCol w="2001910">
                  <a:extLst>
                    <a:ext uri="{9D8B030D-6E8A-4147-A177-3AD203B41FA5}">
                      <a16:colId xmlns:a16="http://schemas.microsoft.com/office/drawing/2014/main" val="3086752144"/>
                    </a:ext>
                  </a:extLst>
                </a:gridCol>
              </a:tblGrid>
              <a:tr h="59805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Gebäudetyp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Höchstgrenze förderfähige Kosten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algn="ctr" defTabSz="804490" rtl="0" eaLnBrk="1" latinLnBrk="0" hangingPunct="1">
                        <a:spcBef>
                          <a:spcPts val="600"/>
                        </a:spcBef>
                      </a:pPr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Höchstgrenze  Kreditbetrag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Tilgungszuschuss/</a:t>
                      </a:r>
                      <a:br>
                        <a:rPr lang="de-DE" sz="1200" b="1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Investitionszuschuss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580419468"/>
                  </a:ext>
                </a:extLst>
              </a:tr>
              <a:tr h="526624">
                <a:tc rowSpan="2"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Effizienzhaus 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Neubau und  Sanierung 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Ein- und Zweifamilienhäuser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10.000 EUR 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10.000 EUR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50 % auf förderfähige Kosten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054095699"/>
                  </a:ext>
                </a:extLst>
              </a:tr>
              <a:tr h="470374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Mehrfamilienhäuser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4.000 EUR je WE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40.000 EUR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976237"/>
                  </a:ext>
                </a:extLst>
              </a:tr>
              <a:tr h="526624">
                <a:tc rowSpan="2"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Einzelmaßnahmen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Effizienzhaus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Ein- und Zweifamilienhäuser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5.000 EUR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5.000 EUR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058517"/>
                  </a:ext>
                </a:extLst>
              </a:tr>
              <a:tr h="470374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Mehrfamilienhäuser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2.000 EUR je WE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20.000  EUR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95630"/>
                  </a:ext>
                </a:extLst>
              </a:tr>
              <a:tr h="342187">
                <a:tc gridSpan="5">
                  <a:txBody>
                    <a:bodyPr/>
                    <a:lstStyle/>
                    <a:p>
                      <a:pPr algn="ctr"/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Misch-Tilgungszuschüsse in Zusage aus Verwendungszweck und Baubegleitung </a:t>
                      </a:r>
                    </a:p>
                    <a:p>
                      <a:pPr algn="ctr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502923"/>
                  </a:ext>
                </a:extLst>
              </a:tr>
            </a:tbl>
          </a:graphicData>
        </a:graphic>
      </p:graphicFrame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DFDEB7F-A5D5-9E54-1776-5B8F51FB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7765B04-B1F0-7B74-08D6-0E599E56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80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1170328-B75D-4776-A060-FF3528B540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Differenzierte Förderung Baubegleitung nach BEG-Teilprogramm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4BFD983-5150-4E22-8092-79E58F2B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… und im Nichtwohngebäude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4AA260F8-2983-4D8A-9BCD-F20ACD9850A4}"/>
              </a:ext>
            </a:extLst>
          </p:cNvPr>
          <p:cNvGraphicFramePr>
            <a:graphicFrameLocks noGrp="1"/>
          </p:cNvGraphicFramePr>
          <p:nvPr/>
        </p:nvGraphicFramePr>
        <p:xfrm>
          <a:off x="360000" y="1396800"/>
          <a:ext cx="10004428" cy="330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107">
                  <a:extLst>
                    <a:ext uri="{9D8B030D-6E8A-4147-A177-3AD203B41FA5}">
                      <a16:colId xmlns:a16="http://schemas.microsoft.com/office/drawing/2014/main" val="4262568658"/>
                    </a:ext>
                  </a:extLst>
                </a:gridCol>
                <a:gridCol w="2501107">
                  <a:extLst>
                    <a:ext uri="{9D8B030D-6E8A-4147-A177-3AD203B41FA5}">
                      <a16:colId xmlns:a16="http://schemas.microsoft.com/office/drawing/2014/main" val="1446640642"/>
                    </a:ext>
                  </a:extLst>
                </a:gridCol>
                <a:gridCol w="2501107">
                  <a:extLst>
                    <a:ext uri="{9D8B030D-6E8A-4147-A177-3AD203B41FA5}">
                      <a16:colId xmlns:a16="http://schemas.microsoft.com/office/drawing/2014/main" val="3234572083"/>
                    </a:ext>
                  </a:extLst>
                </a:gridCol>
                <a:gridCol w="2501107">
                  <a:extLst>
                    <a:ext uri="{9D8B030D-6E8A-4147-A177-3AD203B41FA5}">
                      <a16:colId xmlns:a16="http://schemas.microsoft.com/office/drawing/2014/main" val="1235150865"/>
                    </a:ext>
                  </a:extLst>
                </a:gridCol>
              </a:tblGrid>
              <a:tr h="648136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Gebäudetyp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Höchstgrenze förderfähige Kosten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(Tilgungs-)</a:t>
                      </a:r>
                    </a:p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Zuschuss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580419468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Effizienzgebäude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Neubau und  Sanierung 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EUR pro m² Nettogrundfläche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40.000 EUR pro Vorhaben</a:t>
                      </a:r>
                    </a:p>
                  </a:txBody>
                  <a:tcPr marL="80455" marR="80455" marT="40227" marB="40227" anchor="ctr"/>
                </a:tc>
                <a:tc rowSpan="2"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50 % auf förderfähige Kosten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054095699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Einzelmaßnahmen</a:t>
                      </a:r>
                    </a:p>
                    <a:p>
                      <a:pPr algn="ctr"/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Effizienzgebäude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EUR pro m² Nettogrundfläche</a:t>
                      </a:r>
                    </a:p>
                  </a:txBody>
                  <a:tcPr marL="80455" marR="80455" marT="40227" marB="40227" anchor="ctr"/>
                </a:tc>
                <a:tc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20.000 EUR pro Zusage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 Kalenderjahr</a:t>
                      </a:r>
                    </a:p>
                  </a:txBody>
                  <a:tcPr marL="80455" marR="80455" marT="40227" marB="40227" anchor="ctr"/>
                </a:tc>
                <a:tc vMerge="1">
                  <a:txBody>
                    <a:bodyPr/>
                    <a:lstStyle/>
                    <a:p>
                      <a:pPr marL="0" marR="0" indent="0" algn="ctr" defTabSz="80449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69058517"/>
                  </a:ext>
                </a:extLst>
              </a:tr>
              <a:tr h="313124">
                <a:tc gridSpan="4">
                  <a:txBody>
                    <a:bodyPr/>
                    <a:lstStyle/>
                    <a:p>
                      <a:pPr algn="ctr"/>
                      <a:b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Misch-Tilgungszuschüsse in Zusage aus Verwendungszweck und Baubegleitung 	</a:t>
                      </a:r>
                    </a:p>
                    <a:p>
                      <a:pPr algn="ctr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502923"/>
                  </a:ext>
                </a:extLst>
              </a:tr>
            </a:tbl>
          </a:graphicData>
        </a:graphic>
      </p:graphicFrame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446A87-9EA2-488D-8627-D070C97665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E76602-1C3A-6C9F-8B38-640B1684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6D6994B-9AEA-EC0F-A799-E8C353732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487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1170328-B75D-4776-A060-FF3528B540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4BFD983-5150-4E22-8092-79E58F2B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Förderung Nachhaltigkeitszertifizierung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446A87-9EA2-488D-8627-D070C97665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4389C91-9144-0CAA-A8B1-3E753CAD019C}"/>
              </a:ext>
            </a:extLst>
          </p:cNvPr>
          <p:cNvSpPr txBox="1"/>
          <p:nvPr/>
        </p:nvSpPr>
        <p:spPr>
          <a:xfrm>
            <a:off x="500405" y="2362378"/>
            <a:ext cx="9904317" cy="82368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de-DE" b="0" i="0" dirty="0">
                <a:solidFill>
                  <a:srgbClr val="5A6166"/>
                </a:solidFill>
                <a:effectLst/>
                <a:latin typeface="Arial" panose="020B0604020202020204" pitchFamily="34" charset="0"/>
              </a:rPr>
              <a:t>Die Nachhaltigkeitszertifizierung fördern wir mit einem zusätzlichen Kredit­betrag, wenn Sie eine Effizienzhaus-Stufe mit Nachhaltigkeits-Klasse erreichen. Es gelten die gleichen Höchst­beträge wie bei der Baubegleitung – davon erhalten Sie ebenfalls 50 % als Tilgungszuschuss.</a:t>
            </a: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7F778BB-9C1D-B5AB-4C2E-615D8EE2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BMA / 10.5.22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2EDB558-CB1C-B0CA-E336-69740DED4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FFC5-4430-43BC-9807-D0C6EB405569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534846"/>
      </p:ext>
    </p:extLst>
  </p:cSld>
  <p:clrMapOvr>
    <a:masterClrMapping/>
  </p:clrMapOvr>
</p:sld>
</file>

<file path=ppt/theme/theme1.xml><?xml version="1.0" encoding="utf-8"?>
<a:theme xmlns:a="http://schemas.openxmlformats.org/drawingml/2006/main" name="KfW">
  <a:themeElements>
    <a:clrScheme name="Benutzerdefiniert 171">
      <a:dk1>
        <a:srgbClr val="000000"/>
      </a:dk1>
      <a:lt1>
        <a:srgbClr val="FFFFFF"/>
      </a:lt1>
      <a:dk2>
        <a:srgbClr val="F0EEE1"/>
      </a:dk2>
      <a:lt2>
        <a:srgbClr val="13556F"/>
      </a:lt2>
      <a:accent1>
        <a:srgbClr val="005A8C"/>
      </a:accent1>
      <a:accent2>
        <a:srgbClr val="A4B419"/>
      </a:accent2>
      <a:accent3>
        <a:srgbClr val="55A0C6"/>
      </a:accent3>
      <a:accent4>
        <a:srgbClr val="BDC0C2"/>
      </a:accent4>
      <a:accent5>
        <a:srgbClr val="5A6166"/>
      </a:accent5>
      <a:accent6>
        <a:srgbClr val="9CA0A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144000" tIns="108000" rIns="144000" bIns="108000" rtlCol="0" anchor="ctr"/>
      <a:lstStyle>
        <a:defPPr algn="l">
          <a:buSzPct val="110000"/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144000" tIns="108000" rIns="144000" bIns="108000" rtlCol="0">
        <a:spAutoFit/>
      </a:bodyPr>
      <a:lstStyle>
        <a:defPPr algn="l">
          <a:buSzPct val="110000"/>
          <a:defRPr sz="1400" dirty="0" err="1" smtClean="0"/>
        </a:defPPr>
      </a:lstStyle>
    </a:txDef>
  </a:objectDefaults>
  <a:extraClrSchemeLst/>
  <a:custClrLst>
    <a:custClr name="KfW Dunkelgrün 100%">
      <a:srgbClr val="507666"/>
    </a:custClr>
    <a:custClr name="KfW Dunkelgrün 40%">
      <a:srgbClr val="B9C8C2"/>
    </a:custClr>
    <a:custClr name="KfW Magenta 100%">
      <a:srgbClr val="9D0C6A"/>
    </a:custClr>
    <a:custClr name="KfW Magenta 20%">
      <a:srgbClr val="EBCEE1"/>
    </a:custClr>
    <a:custClr name="KfW Violett 100%">
      <a:srgbClr val="5B2C6F"/>
    </a:custClr>
    <a:custClr name="KfW Violett 20%">
      <a:srgbClr val="DED5E2"/>
    </a:custClr>
    <a:custClr name="KfW Rot">
      <a:srgbClr val="C80538"/>
    </a:custClr>
  </a:custClrLst>
  <a:extLst>
    <a:ext uri="{05A4C25C-085E-4340-85A3-A5531E510DB2}">
      <thm15:themeFamily xmlns:thm15="http://schemas.microsoft.com/office/thememl/2012/main" name="PPT_Vorlage_KfW_16_9" id="{AF1FC63F-BABA-9D4E-8086-8A14B91D1FA5}" vid="{626795A1-C311-3549-8DC9-11464CC7B9E5}"/>
    </a:ext>
  </a:extLst>
</a:theme>
</file>

<file path=ppt/theme/theme2.xml><?xml version="1.0" encoding="utf-8"?>
<a:theme xmlns:a="http://schemas.openxmlformats.org/drawingml/2006/main" name="Office">
  <a:themeElements>
    <a:clrScheme name="Benutzerdefiniert 157">
      <a:dk1>
        <a:srgbClr val="000000"/>
      </a:dk1>
      <a:lt1>
        <a:srgbClr val="FFFFFF"/>
      </a:lt1>
      <a:dk2>
        <a:srgbClr val="F0EEE1"/>
      </a:dk2>
      <a:lt2>
        <a:srgbClr val="13556F"/>
      </a:lt2>
      <a:accent1>
        <a:srgbClr val="005A8C"/>
      </a:accent1>
      <a:accent2>
        <a:srgbClr val="A4B419"/>
      </a:accent2>
      <a:accent3>
        <a:srgbClr val="55A0C6"/>
      </a:accent3>
      <a:accent4>
        <a:srgbClr val="BDC0C2"/>
      </a:accent4>
      <a:accent5>
        <a:srgbClr val="7B8185"/>
      </a:accent5>
      <a:accent6>
        <a:srgbClr val="9CA0A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57">
      <a:dk1>
        <a:srgbClr val="000000"/>
      </a:dk1>
      <a:lt1>
        <a:srgbClr val="FFFFFF"/>
      </a:lt1>
      <a:dk2>
        <a:srgbClr val="F0EEE1"/>
      </a:dk2>
      <a:lt2>
        <a:srgbClr val="13556F"/>
      </a:lt2>
      <a:accent1>
        <a:srgbClr val="005A8C"/>
      </a:accent1>
      <a:accent2>
        <a:srgbClr val="A4B419"/>
      </a:accent2>
      <a:accent3>
        <a:srgbClr val="55A0C6"/>
      </a:accent3>
      <a:accent4>
        <a:srgbClr val="BDC0C2"/>
      </a:accent4>
      <a:accent5>
        <a:srgbClr val="7B8185"/>
      </a:accent5>
      <a:accent6>
        <a:srgbClr val="9CA0A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KfW</Template>
  <TotalTime>0</TotalTime>
  <Words>2278</Words>
  <Application>Microsoft Office PowerPoint</Application>
  <PresentationFormat>Benutzerdefiniert</PresentationFormat>
  <Paragraphs>420</Paragraphs>
  <Slides>26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Arial</vt:lpstr>
      <vt:lpstr>BundesSansWeb</vt:lpstr>
      <vt:lpstr>Calibri</vt:lpstr>
      <vt:lpstr>Symbol</vt:lpstr>
      <vt:lpstr>Wingdings</vt:lpstr>
      <vt:lpstr>KfW</vt:lpstr>
      <vt:lpstr>Aktuelle Förderprogramme            </vt:lpstr>
      <vt:lpstr>Das Wichtigste zuerst….</vt:lpstr>
      <vt:lpstr>Weitere Entwicklungen…</vt:lpstr>
      <vt:lpstr>BEG im Gebäudebestand – Kredit- und Zuschussförderung</vt:lpstr>
      <vt:lpstr>BEG im Neubau– ausschließlich Kreditförderung</vt:lpstr>
      <vt:lpstr>BEG fördert Neubau zum Effizienzhaus/-gebäude</vt:lpstr>
      <vt:lpstr>Die BEG fördert Baubegleitung im Wohngebäude</vt:lpstr>
      <vt:lpstr>… und im Nichtwohngebäude</vt:lpstr>
      <vt:lpstr>Förderung Nachhaltigkeitszertifizierung</vt:lpstr>
      <vt:lpstr>BEG WG KfW-Förderkredit + TZ </vt:lpstr>
      <vt:lpstr>Nachhaltigkeits-Klasse (NH)</vt:lpstr>
      <vt:lpstr>Nachhaltigkeits-Klasse (NH)</vt:lpstr>
      <vt:lpstr>Nachhaltigkeits-Klasse (NH)</vt:lpstr>
      <vt:lpstr>Nachhaltigkeits-Klasse (NH)</vt:lpstr>
      <vt:lpstr>Nachhaltigkeits-Klasse (NH)</vt:lpstr>
      <vt:lpstr>Die BEG fördert Sanierung zum Effizienzhaus/-gebäude </vt:lpstr>
      <vt:lpstr>BEG Sanierung: Kredit + TZ oder Investitionszuschuss</vt:lpstr>
      <vt:lpstr>BEG fördert Einzelmaßnahmen im Bestandsgebäude</vt:lpstr>
      <vt:lpstr>Die BEG fördert individuellen Sanierungsfahrplan! </vt:lpstr>
      <vt:lpstr>iSFP-Bonus für schrittweise Sanierung </vt:lpstr>
      <vt:lpstr>Jenseits des (BEG-) Tellerrandes</vt:lpstr>
      <vt:lpstr>Welche Programme könnten darüber hinaus noch interessant sein?</vt:lpstr>
      <vt:lpstr>Altersgerechtes Umbauen (159, 455-B) </vt:lpstr>
      <vt:lpstr>Brennstoffzellenförderung (433)</vt:lpstr>
      <vt:lpstr>KfW-Programm Erneuerbare Energien (270ff)</vt:lpstr>
      <vt:lpstr>Sie benötigen weitere Informationen?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KfW-Förderung von Effizienzmaßnahmen im Gebäudebestand</dc:title>
  <dc:creator>Kaufmann, Marcus</dc:creator>
  <cp:lastModifiedBy>eckard von schwerin</cp:lastModifiedBy>
  <cp:revision>469</cp:revision>
  <cp:lastPrinted>2018-07-16T14:10:19Z</cp:lastPrinted>
  <dcterms:created xsi:type="dcterms:W3CDTF">2018-07-05T08:38:21Z</dcterms:created>
  <dcterms:modified xsi:type="dcterms:W3CDTF">2022-05-10T06:07:36Z</dcterms:modified>
</cp:coreProperties>
</file>